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60" r:id="rId2"/>
    <p:sldId id="290" r:id="rId3"/>
    <p:sldId id="266" r:id="rId4"/>
    <p:sldId id="283" r:id="rId5"/>
    <p:sldId id="284" r:id="rId6"/>
    <p:sldId id="285" r:id="rId7"/>
    <p:sldId id="288" r:id="rId8"/>
    <p:sldId id="276" r:id="rId9"/>
    <p:sldId id="287" r:id="rId10"/>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4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Amagir" initials="AA" lastIdx="1" clrIdx="0">
    <p:extLst>
      <p:ext uri="{19B8F6BF-5375-455C-9EA6-DF929625EA0E}">
        <p15:presenceInfo xmlns:p15="http://schemas.microsoft.com/office/powerpoint/2012/main" userId="S-1-5-21-3155345856-3307655016-212666934-37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532"/>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2" autoAdjust="0"/>
    <p:restoredTop sz="63054" autoAdjust="0"/>
  </p:normalViewPr>
  <p:slideViewPr>
    <p:cSldViewPr snapToGrid="0">
      <p:cViewPr varScale="1">
        <p:scale>
          <a:sx n="73" d="100"/>
          <a:sy n="73" d="100"/>
        </p:scale>
        <p:origin x="1620" y="72"/>
      </p:cViewPr>
      <p:guideLst>
        <p:guide orient="horz" pos="391"/>
        <p:guide pos="4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9E6A771C-BE29-48EF-8A4E-8E30186559F3}" type="datetimeFigureOut">
              <a:rPr lang="nl-NL" smtClean="0"/>
              <a:pPr/>
              <a:t>2-3-2018</a:t>
            </a:fld>
            <a:endParaRPr lang="nl-NL"/>
          </a:p>
        </p:txBody>
      </p:sp>
      <p:sp>
        <p:nvSpPr>
          <p:cNvPr id="4" name="Tijdelijke aanduiding voor voettekst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F0D33B48-59BE-43AC-82A1-1D5D1B07907F}" type="slidenum">
              <a:rPr lang="nl-NL" smtClean="0"/>
              <a:pPr/>
              <a:t>‹nr.›</a:t>
            </a:fld>
            <a:endParaRPr lang="nl-NL"/>
          </a:p>
        </p:txBody>
      </p:sp>
    </p:spTree>
    <p:extLst>
      <p:ext uri="{BB962C8B-B14F-4D97-AF65-F5344CB8AC3E}">
        <p14:creationId xmlns:p14="http://schemas.microsoft.com/office/powerpoint/2010/main" val="3985184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754C1DAF-5D77-4377-A330-003DF386E0CB}" type="datetimeFigureOut">
              <a:rPr lang="nl-NL" smtClean="0"/>
              <a:pPr/>
              <a:t>2-3-2018</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87EA5270-7A1D-49CE-AC95-A50CE0007E35}" type="slidenum">
              <a:rPr lang="nl-NL" smtClean="0"/>
              <a:pPr/>
              <a:t>‹nr.›</a:t>
            </a:fld>
            <a:endParaRPr lang="nl-NL"/>
          </a:p>
        </p:txBody>
      </p:sp>
    </p:spTree>
    <p:extLst>
      <p:ext uri="{BB962C8B-B14F-4D97-AF65-F5344CB8AC3E}">
        <p14:creationId xmlns:p14="http://schemas.microsoft.com/office/powerpoint/2010/main" val="31406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u="sng" kern="1200" dirty="0" smtClean="0">
                <a:solidFill>
                  <a:schemeClr val="tx1"/>
                </a:solidFill>
                <a:effectLst/>
                <a:latin typeface="+mn-lt"/>
                <a:ea typeface="+mn-ea"/>
                <a:cs typeface="+mn-cs"/>
              </a:rPr>
              <a:t>Materialen en voorbereiding</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Leerlingen gaan in groepen van vier zitten als ze de </a:t>
            </a:r>
            <a:r>
              <a:rPr lang="nl-NL" sz="1200" kern="1200" dirty="0" err="1" smtClean="0">
                <a:solidFill>
                  <a:schemeClr val="tx1"/>
                </a:solidFill>
                <a:effectLst/>
                <a:latin typeface="+mn-lt"/>
                <a:ea typeface="+mn-ea"/>
                <a:cs typeface="+mn-cs"/>
              </a:rPr>
              <a:t>moodboard</a:t>
            </a:r>
            <a:r>
              <a:rPr lang="nl-NL" sz="1200" kern="1200" dirty="0" smtClean="0">
                <a:solidFill>
                  <a:schemeClr val="tx1"/>
                </a:solidFill>
                <a:effectLst/>
                <a:latin typeface="+mn-lt"/>
                <a:ea typeface="+mn-ea"/>
                <a:cs typeface="+mn-cs"/>
              </a:rPr>
              <a:t> maken. Zorg ervoor dat voor de start van de les alle materialen hiervoor klaarliggen en maak eventueel al de groepjes of laat leerlingen dit meteen aan het begin van de les doen.  </a:t>
            </a:r>
          </a:p>
          <a:p>
            <a:pPr lvl="0"/>
            <a:r>
              <a:rPr lang="nl-NL" sz="1200" kern="1200" dirty="0" smtClean="0">
                <a:solidFill>
                  <a:schemeClr val="tx1"/>
                </a:solidFill>
                <a:effectLst/>
                <a:latin typeface="+mn-lt"/>
                <a:ea typeface="+mn-ea"/>
                <a:cs typeface="+mn-cs"/>
              </a:rPr>
              <a:t>Alle materialen voor het maken van een </a:t>
            </a:r>
            <a:r>
              <a:rPr lang="nl-NL" sz="1200" kern="1200" dirty="0" err="1" smtClean="0">
                <a:solidFill>
                  <a:schemeClr val="tx1"/>
                </a:solidFill>
                <a:effectLst/>
                <a:latin typeface="+mn-lt"/>
                <a:ea typeface="+mn-ea"/>
                <a:cs typeface="+mn-cs"/>
              </a:rPr>
              <a:t>moodboard</a:t>
            </a:r>
            <a:r>
              <a:rPr lang="nl-NL" sz="1200" kern="1200" dirty="0" smtClean="0">
                <a:solidFill>
                  <a:schemeClr val="tx1"/>
                </a:solidFill>
                <a:effectLst/>
                <a:latin typeface="+mn-lt"/>
                <a:ea typeface="+mn-ea"/>
                <a:cs typeface="+mn-cs"/>
              </a:rPr>
              <a:t> zitten in de </a:t>
            </a:r>
            <a:r>
              <a:rPr lang="nl-NL" sz="1200" kern="1200" dirty="0" smtClean="0">
                <a:solidFill>
                  <a:schemeClr val="tx1"/>
                </a:solidFill>
                <a:effectLst/>
                <a:latin typeface="+mn-lt"/>
                <a:ea typeface="+mn-ea"/>
                <a:cs typeface="+mn-cs"/>
              </a:rPr>
              <a:t>envelop</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behorende </a:t>
            </a:r>
            <a:r>
              <a:rPr lang="nl-NL" sz="1200" kern="1200" dirty="0" smtClean="0">
                <a:solidFill>
                  <a:schemeClr val="tx1"/>
                </a:solidFill>
                <a:effectLst/>
                <a:latin typeface="+mn-lt"/>
                <a:ea typeface="+mn-ea"/>
                <a:cs typeface="+mn-cs"/>
              </a:rPr>
              <a:t>bij les 1: tijdschriften, scharen, A4-vellen, </a:t>
            </a:r>
            <a:r>
              <a:rPr lang="nl-NL" sz="1200" kern="1200" smtClean="0">
                <a:solidFill>
                  <a:schemeClr val="tx1"/>
                </a:solidFill>
                <a:effectLst/>
                <a:latin typeface="+mn-lt"/>
                <a:ea typeface="+mn-ea"/>
                <a:cs typeface="+mn-cs"/>
              </a:rPr>
              <a:t>en </a:t>
            </a:r>
            <a:r>
              <a:rPr lang="nl-NL" sz="1200" kern="1200" smtClean="0">
                <a:solidFill>
                  <a:schemeClr val="tx1"/>
                </a:solidFill>
                <a:effectLst/>
                <a:latin typeface="+mn-lt"/>
                <a:ea typeface="+mn-ea"/>
                <a:cs typeface="+mn-cs"/>
              </a:rPr>
              <a:t>plakstift. </a:t>
            </a:r>
            <a:r>
              <a:rPr lang="nl-NL" sz="1200" kern="1200" dirty="0" smtClean="0">
                <a:solidFill>
                  <a:schemeClr val="tx1"/>
                </a:solidFill>
                <a:effectLst/>
                <a:latin typeface="+mn-lt"/>
                <a:ea typeface="+mn-ea"/>
                <a:cs typeface="+mn-cs"/>
              </a:rPr>
              <a:t>Per groepje van vier á vijf</a:t>
            </a:r>
            <a:r>
              <a:rPr lang="nl-NL" sz="1200" kern="1200" baseline="0" dirty="0" smtClean="0">
                <a:solidFill>
                  <a:schemeClr val="tx1"/>
                </a:solidFill>
                <a:effectLst/>
                <a:latin typeface="+mn-lt"/>
                <a:ea typeface="+mn-ea"/>
                <a:cs typeface="+mn-cs"/>
              </a:rPr>
              <a:t> leerlingen krijgen ze </a:t>
            </a:r>
            <a:r>
              <a:rPr lang="nl-NL" sz="1200" kern="1200" dirty="0" smtClean="0">
                <a:solidFill>
                  <a:schemeClr val="tx1"/>
                </a:solidFill>
                <a:effectLst/>
                <a:latin typeface="+mn-lt"/>
                <a:ea typeface="+mn-ea"/>
                <a:cs typeface="+mn-cs"/>
              </a:rPr>
              <a:t>één </a:t>
            </a:r>
            <a:r>
              <a:rPr lang="nl-NL" sz="1200" kern="1200" dirty="0" smtClean="0">
                <a:solidFill>
                  <a:schemeClr val="tx1"/>
                </a:solidFill>
                <a:effectLst/>
                <a:latin typeface="+mn-lt"/>
                <a:ea typeface="+mn-ea"/>
                <a:cs typeface="+mn-cs"/>
              </a:rPr>
              <a:t>schaar en één</a:t>
            </a:r>
            <a:r>
              <a:rPr lang="nl-NL" sz="1200" kern="1200" baseline="0" dirty="0" smtClean="0">
                <a:solidFill>
                  <a:schemeClr val="tx1"/>
                </a:solidFill>
                <a:effectLst/>
                <a:latin typeface="+mn-lt"/>
                <a:ea typeface="+mn-ea"/>
                <a:cs typeface="+mn-cs"/>
              </a:rPr>
              <a:t> plakstift</a:t>
            </a:r>
            <a:r>
              <a:rPr lang="nl-NL"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1</a:t>
            </a:fld>
            <a:endParaRPr lang="nl-NL"/>
          </a:p>
        </p:txBody>
      </p:sp>
    </p:spTree>
    <p:extLst>
      <p:ext uri="{BB962C8B-B14F-4D97-AF65-F5344CB8AC3E}">
        <p14:creationId xmlns:p14="http://schemas.microsoft.com/office/powerpoint/2010/main" val="6059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u="none" kern="1200" dirty="0" smtClean="0">
                <a:solidFill>
                  <a:schemeClr val="tx1"/>
                </a:solidFill>
                <a:effectLst/>
                <a:latin typeface="+mn-lt"/>
                <a:ea typeface="+mn-ea"/>
                <a:cs typeface="+mn-cs"/>
              </a:rPr>
              <a:t>Doel van de lessenserie,</a:t>
            </a:r>
            <a:r>
              <a:rPr lang="nl-NL" sz="1200" b="1" u="none" kern="1200" baseline="0" dirty="0" smtClean="0">
                <a:solidFill>
                  <a:schemeClr val="tx1"/>
                </a:solidFill>
                <a:effectLst/>
                <a:latin typeface="+mn-lt"/>
                <a:ea typeface="+mn-ea"/>
                <a:cs typeface="+mn-cs"/>
              </a:rPr>
              <a:t> k</a:t>
            </a:r>
            <a:r>
              <a:rPr lang="nl-NL" sz="1200" b="1" u="none" kern="1200" dirty="0" smtClean="0">
                <a:solidFill>
                  <a:schemeClr val="tx1"/>
                </a:solidFill>
                <a:effectLst/>
                <a:latin typeface="+mn-lt"/>
                <a:ea typeface="+mn-ea"/>
                <a:cs typeface="+mn-cs"/>
              </a:rPr>
              <a:t>ort inleiden!</a:t>
            </a:r>
            <a:endParaRPr lang="nl-NL" sz="1200" u="none"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Vertel de leerlingen wat</a:t>
            </a:r>
            <a:r>
              <a:rPr lang="nl-NL" sz="1200" kern="1200" baseline="0" dirty="0" smtClean="0">
                <a:solidFill>
                  <a:schemeClr val="tx1"/>
                </a:solidFill>
                <a:effectLst/>
                <a:latin typeface="+mn-lt"/>
                <a:ea typeface="+mn-ea"/>
                <a:cs typeface="+mn-cs"/>
              </a:rPr>
              <a:t> het doel is van de lessenserie: h</a:t>
            </a:r>
            <a:r>
              <a:rPr lang="nl-NL" sz="1200" kern="1200" dirty="0" smtClean="0">
                <a:solidFill>
                  <a:schemeClr val="tx1"/>
                </a:solidFill>
                <a:effectLst/>
                <a:latin typeface="+mn-lt"/>
                <a:ea typeface="+mn-ea"/>
                <a:cs typeface="+mn-cs"/>
              </a:rPr>
              <a:t>et doel van de komende lessen is een spaardoel opstellen voor iets wat je graag wil kopen of doen. Om dit doel te behalen gaan we in kaart brengen wat je precies uitgeeft en hoeveel er binnenkomt, maar ook waar je allemaal op kunt besparen en hoe je voor inkomsten kunt zorgen.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Deel de werkboekjes uit, vertel dat ze elke les hie</a:t>
            </a:r>
            <a:r>
              <a:rPr lang="nl-NL" sz="1200" kern="1200" baseline="0" dirty="0" smtClean="0">
                <a:solidFill>
                  <a:schemeClr val="tx1"/>
                </a:solidFill>
                <a:effectLst/>
                <a:latin typeface="+mn-lt"/>
                <a:ea typeface="+mn-ea"/>
                <a:cs typeface="+mn-cs"/>
              </a:rPr>
              <a:t>r opdrachten uit gaan maken. De werkboekjes worden aan het einde van elke les ingenomen.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We gaan ons deze les eerst richten op onze dromen!</a:t>
            </a:r>
          </a:p>
          <a:p>
            <a:r>
              <a:rPr lang="nl-NL" sz="1200" i="1" u="none" kern="1200" dirty="0" smtClean="0">
                <a:solidFill>
                  <a:schemeClr val="tx1"/>
                </a:solidFill>
                <a:effectLst/>
                <a:latin typeface="+mn-lt"/>
                <a:ea typeface="+mn-ea"/>
                <a:cs typeface="+mn-cs"/>
              </a:rPr>
              <a:t>Maximaal 4 minuten</a:t>
            </a:r>
            <a:endParaRPr lang="nl-NL" u="none"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2</a:t>
            </a:fld>
            <a:endParaRPr lang="nl-NL"/>
          </a:p>
        </p:txBody>
      </p:sp>
    </p:spTree>
    <p:extLst>
      <p:ext uri="{BB962C8B-B14F-4D97-AF65-F5344CB8AC3E}">
        <p14:creationId xmlns:p14="http://schemas.microsoft.com/office/powerpoint/2010/main" val="36724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Ga hier kort op in,</a:t>
            </a:r>
            <a:r>
              <a:rPr lang="nl-NL" baseline="0" dirty="0" smtClean="0"/>
              <a:t> eventueel mee afsluiten.</a:t>
            </a:r>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3</a:t>
            </a:fld>
            <a:endParaRPr lang="nl-NL"/>
          </a:p>
        </p:txBody>
      </p:sp>
    </p:spTree>
    <p:extLst>
      <p:ext uri="{BB962C8B-B14F-4D97-AF65-F5344CB8AC3E}">
        <p14:creationId xmlns:p14="http://schemas.microsoft.com/office/powerpoint/2010/main" val="100356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u="none" kern="1200" dirty="0" smtClean="0">
                <a:solidFill>
                  <a:schemeClr val="tx1"/>
                </a:solidFill>
                <a:effectLst/>
                <a:latin typeface="+mn-lt"/>
                <a:ea typeface="+mn-ea"/>
                <a:cs typeface="+mn-cs"/>
              </a:rPr>
              <a:t>De komende periode gaan we aan de slag met dromen. Maak een </a:t>
            </a:r>
            <a:r>
              <a:rPr lang="nl-NL" sz="1200" b="0" u="none" kern="1200" dirty="0" err="1" smtClean="0">
                <a:solidFill>
                  <a:schemeClr val="tx1"/>
                </a:solidFill>
                <a:effectLst/>
                <a:latin typeface="+mn-lt"/>
                <a:ea typeface="+mn-ea"/>
                <a:cs typeface="+mn-cs"/>
              </a:rPr>
              <a:t>moodboard</a:t>
            </a:r>
            <a:r>
              <a:rPr lang="nl-NL" sz="1200" b="0" u="none" kern="1200" dirty="0" smtClean="0">
                <a:solidFill>
                  <a:schemeClr val="tx1"/>
                </a:solidFill>
                <a:effectLst/>
                <a:latin typeface="+mn-lt"/>
                <a:ea typeface="+mn-ea"/>
                <a:cs typeface="+mn-cs"/>
              </a:rPr>
              <a:t> van je dromen, hoe leuk is het om hierover te kunnen fantaseren.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1" u="none" kern="1200" dirty="0" smtClean="0">
                <a:solidFill>
                  <a:schemeClr val="tx1"/>
                </a:solidFill>
                <a:effectLst/>
                <a:latin typeface="+mn-lt"/>
                <a:ea typeface="+mn-ea"/>
                <a:cs typeface="+mn-cs"/>
              </a:rPr>
              <a:t>Maximaal 2 minuten.</a:t>
            </a:r>
            <a:endParaRPr lang="nl-NL" sz="1200" b="0" u="none"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4</a:t>
            </a:fld>
            <a:endParaRPr lang="nl-NL"/>
          </a:p>
        </p:txBody>
      </p:sp>
    </p:spTree>
    <p:extLst>
      <p:ext uri="{BB962C8B-B14F-4D97-AF65-F5344CB8AC3E}">
        <p14:creationId xmlns:p14="http://schemas.microsoft.com/office/powerpoint/2010/main" val="205540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none" kern="1200" dirty="0" smtClean="0">
                <a:solidFill>
                  <a:schemeClr val="tx1"/>
                </a:solidFill>
                <a:effectLst/>
                <a:latin typeface="+mn-lt"/>
                <a:ea typeface="+mn-ea"/>
                <a:cs typeface="+mn-cs"/>
              </a:rPr>
              <a:t>Laat het </a:t>
            </a:r>
            <a:r>
              <a:rPr lang="nl-NL" sz="1200" b="1" u="none" kern="1200" dirty="0" smtClean="0">
                <a:solidFill>
                  <a:schemeClr val="tx1"/>
                </a:solidFill>
                <a:effectLst/>
                <a:latin typeface="+mn-lt"/>
                <a:ea typeface="+mn-ea"/>
                <a:cs typeface="+mn-cs"/>
              </a:rPr>
              <a:t>animatiefilmpje</a:t>
            </a:r>
            <a:r>
              <a:rPr lang="nl-NL" sz="1200" u="none" kern="1200" dirty="0" smtClean="0">
                <a:solidFill>
                  <a:schemeClr val="tx1"/>
                </a:solidFill>
                <a:effectLst/>
                <a:latin typeface="+mn-lt"/>
                <a:ea typeface="+mn-ea"/>
                <a:cs typeface="+mn-cs"/>
              </a:rPr>
              <a:t> zien van het maken van een </a:t>
            </a:r>
            <a:r>
              <a:rPr lang="nl-NL" sz="1200" u="none" kern="1200" dirty="0" err="1" smtClean="0">
                <a:solidFill>
                  <a:schemeClr val="tx1"/>
                </a:solidFill>
                <a:effectLst/>
                <a:latin typeface="+mn-lt"/>
                <a:ea typeface="+mn-ea"/>
                <a:cs typeface="+mn-cs"/>
              </a:rPr>
              <a:t>moodboard</a:t>
            </a:r>
            <a:r>
              <a:rPr lang="nl-NL" sz="1200" u="none" kern="1200" dirty="0" smtClean="0">
                <a:solidFill>
                  <a:schemeClr val="tx1"/>
                </a:solidFill>
                <a:effectLst/>
                <a:latin typeface="+mn-lt"/>
                <a:ea typeface="+mn-ea"/>
                <a:cs typeface="+mn-cs"/>
              </a:rPr>
              <a:t>. Zorg ervoor dat je alle materialen per groepje hebt klaarliggen. De </a:t>
            </a:r>
            <a:r>
              <a:rPr lang="nl-NL" sz="1200" u="none" kern="1200" dirty="0" err="1" smtClean="0">
                <a:solidFill>
                  <a:schemeClr val="tx1"/>
                </a:solidFill>
                <a:effectLst/>
                <a:latin typeface="+mn-lt"/>
                <a:ea typeface="+mn-ea"/>
                <a:cs typeface="+mn-cs"/>
              </a:rPr>
              <a:t>leerlinginstructie</a:t>
            </a:r>
            <a:r>
              <a:rPr lang="nl-NL" sz="1200" u="none" kern="1200" dirty="0" smtClean="0">
                <a:solidFill>
                  <a:schemeClr val="tx1"/>
                </a:solidFill>
                <a:effectLst/>
                <a:latin typeface="+mn-lt"/>
                <a:ea typeface="+mn-ea"/>
                <a:cs typeface="+mn-cs"/>
              </a:rPr>
              <a:t> is ook te vinden in het werkboekje, les 1, opdracht 1.</a:t>
            </a:r>
          </a:p>
          <a:p>
            <a:endParaRPr lang="nl-NL" sz="1200" u="none"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Je</a:t>
            </a:r>
            <a:r>
              <a:rPr lang="nl-NL" sz="1200" kern="1200" baseline="0" dirty="0" smtClean="0">
                <a:solidFill>
                  <a:schemeClr val="tx1"/>
                </a:solidFill>
                <a:effectLst/>
                <a:latin typeface="+mn-lt"/>
                <a:ea typeface="+mn-ea"/>
                <a:cs typeface="+mn-cs"/>
              </a:rPr>
              <a:t> kunt leerlingen ook de mogelijkheid geven om de </a:t>
            </a:r>
            <a:r>
              <a:rPr lang="nl-NL" sz="1200" kern="1200" dirty="0" err="1" smtClean="0">
                <a:solidFill>
                  <a:schemeClr val="tx1"/>
                </a:solidFill>
                <a:effectLst/>
                <a:latin typeface="+mn-lt"/>
                <a:ea typeface="+mn-ea"/>
                <a:cs typeface="+mn-cs"/>
              </a:rPr>
              <a:t>moodboard</a:t>
            </a:r>
            <a:r>
              <a:rPr lang="nl-NL" sz="1200" kern="1200" dirty="0" smtClean="0">
                <a:solidFill>
                  <a:schemeClr val="tx1"/>
                </a:solidFill>
                <a:effectLst/>
                <a:latin typeface="+mn-lt"/>
                <a:ea typeface="+mn-ea"/>
                <a:cs typeface="+mn-cs"/>
              </a:rPr>
              <a:t> digitaal te maken.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Loop tijdens het maken van de </a:t>
            </a:r>
            <a:r>
              <a:rPr lang="nl-NL" sz="1200" kern="1200" dirty="0" err="1" smtClean="0">
                <a:solidFill>
                  <a:schemeClr val="tx1"/>
                </a:solidFill>
                <a:effectLst/>
                <a:latin typeface="+mn-lt"/>
                <a:ea typeface="+mn-ea"/>
                <a:cs typeface="+mn-cs"/>
              </a:rPr>
              <a:t>moodboard</a:t>
            </a:r>
            <a:r>
              <a:rPr lang="nl-NL" sz="1200" kern="1200" dirty="0" smtClean="0">
                <a:solidFill>
                  <a:schemeClr val="tx1"/>
                </a:solidFill>
                <a:effectLst/>
                <a:latin typeface="+mn-lt"/>
                <a:ea typeface="+mn-ea"/>
                <a:cs typeface="+mn-cs"/>
              </a:rPr>
              <a:t> goed rond om leerlingen te helpen. De</a:t>
            </a:r>
            <a:r>
              <a:rPr lang="nl-NL" sz="1200" kern="1200" baseline="0" dirty="0" smtClean="0">
                <a:solidFill>
                  <a:schemeClr val="tx1"/>
                </a:solidFill>
                <a:effectLst/>
                <a:latin typeface="+mn-lt"/>
                <a:ea typeface="+mn-ea"/>
                <a:cs typeface="+mn-cs"/>
              </a:rPr>
              <a:t> volgende les moeten leerlingen een </a:t>
            </a:r>
            <a:r>
              <a:rPr lang="nl-NL" sz="1200" kern="1200" baseline="0" dirty="0" err="1" smtClean="0">
                <a:solidFill>
                  <a:schemeClr val="tx1"/>
                </a:solidFill>
                <a:effectLst/>
                <a:latin typeface="+mn-lt"/>
                <a:ea typeface="+mn-ea"/>
                <a:cs typeface="+mn-cs"/>
              </a:rPr>
              <a:t>kortetermijndoel</a:t>
            </a:r>
            <a:r>
              <a:rPr lang="nl-NL" sz="1200" kern="1200" baseline="0" dirty="0" smtClean="0">
                <a:solidFill>
                  <a:schemeClr val="tx1"/>
                </a:solidFill>
                <a:effectLst/>
                <a:latin typeface="+mn-lt"/>
                <a:ea typeface="+mn-ea"/>
                <a:cs typeface="+mn-cs"/>
              </a:rPr>
              <a:t>, een </a:t>
            </a:r>
            <a:r>
              <a:rPr lang="nl-NL" sz="1200" kern="1200" baseline="0" dirty="0" err="1" smtClean="0">
                <a:solidFill>
                  <a:schemeClr val="tx1"/>
                </a:solidFill>
                <a:effectLst/>
                <a:latin typeface="+mn-lt"/>
                <a:ea typeface="+mn-ea"/>
                <a:cs typeface="+mn-cs"/>
              </a:rPr>
              <a:t>middellangetermijndoel</a:t>
            </a:r>
            <a:r>
              <a:rPr lang="nl-NL" sz="1200" kern="1200" baseline="0" dirty="0" smtClean="0">
                <a:solidFill>
                  <a:schemeClr val="tx1"/>
                </a:solidFill>
                <a:effectLst/>
                <a:latin typeface="+mn-lt"/>
                <a:ea typeface="+mn-ea"/>
                <a:cs typeface="+mn-cs"/>
              </a:rPr>
              <a:t> en een </a:t>
            </a:r>
            <a:r>
              <a:rPr lang="nl-NL" sz="1200" kern="1200" baseline="0" dirty="0" err="1" smtClean="0">
                <a:solidFill>
                  <a:schemeClr val="tx1"/>
                </a:solidFill>
                <a:effectLst/>
                <a:latin typeface="+mn-lt"/>
                <a:ea typeface="+mn-ea"/>
                <a:cs typeface="+mn-cs"/>
              </a:rPr>
              <a:t>langetermijndoel</a:t>
            </a:r>
            <a:r>
              <a:rPr lang="nl-NL" sz="1200" kern="1200" baseline="0" dirty="0" smtClean="0">
                <a:solidFill>
                  <a:schemeClr val="tx1"/>
                </a:solidFill>
                <a:effectLst/>
                <a:latin typeface="+mn-lt"/>
                <a:ea typeface="+mn-ea"/>
                <a:cs typeface="+mn-cs"/>
              </a:rPr>
              <a:t> halen uit de </a:t>
            </a:r>
            <a:r>
              <a:rPr lang="nl-NL" sz="1200" kern="1200" baseline="0" dirty="0" err="1" smtClean="0">
                <a:solidFill>
                  <a:schemeClr val="tx1"/>
                </a:solidFill>
                <a:effectLst/>
                <a:latin typeface="+mn-lt"/>
                <a:ea typeface="+mn-ea"/>
                <a:cs typeface="+mn-cs"/>
              </a:rPr>
              <a:t>moodboard</a:t>
            </a:r>
            <a:r>
              <a:rPr lang="nl-NL" sz="1200" kern="1200" baseline="0" dirty="0" smtClean="0">
                <a:solidFill>
                  <a:schemeClr val="tx1"/>
                </a:solidFill>
                <a:effectLst/>
                <a:latin typeface="+mn-lt"/>
                <a:ea typeface="+mn-ea"/>
                <a:cs typeface="+mn-cs"/>
              </a:rPr>
              <a:t>. Zorg ervoor dat leerlingen hier ook naar toe werken met de plaatjes die ze kiezen.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u="none" kern="1200" dirty="0" smtClean="0">
                <a:solidFill>
                  <a:schemeClr val="tx1"/>
                </a:solidFill>
                <a:effectLst/>
                <a:latin typeface="+mn-lt"/>
                <a:ea typeface="+mn-ea"/>
                <a:cs typeface="+mn-cs"/>
              </a:rPr>
              <a:t>Maximaal 20 minuten.</a:t>
            </a:r>
            <a:endParaRPr lang="nl-NL" sz="1200" u="none" kern="1200" dirty="0" smtClean="0">
              <a:solidFill>
                <a:schemeClr val="tx1"/>
              </a:solidFill>
              <a:effectLst/>
              <a:latin typeface="+mn-lt"/>
              <a:ea typeface="+mn-ea"/>
              <a:cs typeface="+mn-cs"/>
            </a:endParaRPr>
          </a:p>
          <a:p>
            <a:pPr lvl="0"/>
            <a:endParaRPr lang="nl-NL" sz="1200" u="none" kern="1200" dirty="0" smtClean="0">
              <a:solidFill>
                <a:schemeClr val="tx1"/>
              </a:solidFill>
              <a:effectLst/>
              <a:latin typeface="+mn-lt"/>
              <a:ea typeface="+mn-ea"/>
              <a:cs typeface="+mn-cs"/>
            </a:endParaRPr>
          </a:p>
          <a:p>
            <a:pPr lvl="0"/>
            <a:r>
              <a:rPr lang="nl-NL" sz="1200" u="none" kern="1200" dirty="0" smtClean="0">
                <a:solidFill>
                  <a:schemeClr val="tx1"/>
                </a:solidFill>
                <a:effectLst/>
                <a:latin typeface="+mn-lt"/>
                <a:ea typeface="+mn-ea"/>
                <a:cs typeface="+mn-cs"/>
              </a:rPr>
              <a:t>Spaardoelen kunnen zijn:</a:t>
            </a:r>
          </a:p>
          <a:p>
            <a:pPr marL="171450" lvl="0" indent="-171450">
              <a:buFont typeface="Arial" panose="020B0604020202020204" pitchFamily="34" charset="0"/>
              <a:buChar char="•"/>
            </a:pPr>
            <a:r>
              <a:rPr lang="nl-NL" sz="1200" u="none" kern="1200" dirty="0" smtClean="0">
                <a:solidFill>
                  <a:schemeClr val="tx1"/>
                </a:solidFill>
                <a:effectLst/>
                <a:latin typeface="+mn-lt"/>
                <a:ea typeface="+mn-ea"/>
                <a:cs typeface="+mn-cs"/>
              </a:rPr>
              <a:t>Muziekinstrument,</a:t>
            </a:r>
          </a:p>
          <a:p>
            <a:pPr marL="171450" lvl="0" indent="-171450">
              <a:buFont typeface="Arial" panose="020B0604020202020204" pitchFamily="34" charset="0"/>
              <a:buChar char="•"/>
            </a:pPr>
            <a:r>
              <a:rPr lang="nl-NL" sz="1200" u="none" kern="1200" dirty="0" smtClean="0">
                <a:solidFill>
                  <a:schemeClr val="tx1"/>
                </a:solidFill>
                <a:effectLst/>
                <a:latin typeface="+mn-lt"/>
                <a:ea typeface="+mn-ea"/>
                <a:cs typeface="+mn-cs"/>
              </a:rPr>
              <a:t>Sparen voor 5 rijlessen</a:t>
            </a:r>
          </a:p>
          <a:p>
            <a:pPr marL="171450" lvl="0" indent="-171450">
              <a:buFont typeface="Arial" panose="020B0604020202020204" pitchFamily="34" charset="0"/>
              <a:buChar char="•"/>
            </a:pPr>
            <a:r>
              <a:rPr lang="nl-NL" sz="1200" u="none" kern="1200" dirty="0" smtClean="0">
                <a:solidFill>
                  <a:schemeClr val="tx1"/>
                </a:solidFill>
                <a:effectLst/>
                <a:latin typeface="+mn-lt"/>
                <a:ea typeface="+mn-ea"/>
                <a:cs typeface="+mn-cs"/>
              </a:rPr>
              <a:t>Trainingspak</a:t>
            </a:r>
          </a:p>
          <a:p>
            <a:pPr marL="171450" lvl="0" indent="-171450">
              <a:buFont typeface="Arial" panose="020B0604020202020204" pitchFamily="34" charset="0"/>
              <a:buChar char="•"/>
            </a:pPr>
            <a:r>
              <a:rPr lang="nl-NL" sz="1200" u="none" kern="1200" dirty="0" smtClean="0">
                <a:solidFill>
                  <a:schemeClr val="tx1"/>
                </a:solidFill>
                <a:effectLst/>
                <a:latin typeface="+mn-lt"/>
                <a:ea typeface="+mn-ea"/>
                <a:cs typeface="+mn-cs"/>
              </a:rPr>
              <a:t>Huisdier (puppy)</a:t>
            </a:r>
          </a:p>
          <a:p>
            <a:pPr marL="171450" lvl="0" indent="-171450">
              <a:buFont typeface="Arial" panose="020B0604020202020204" pitchFamily="34" charset="0"/>
              <a:buChar char="•"/>
            </a:pPr>
            <a:r>
              <a:rPr lang="nl-NL" sz="1200" u="none" kern="1200" dirty="0" smtClean="0">
                <a:solidFill>
                  <a:schemeClr val="tx1"/>
                </a:solidFill>
                <a:effectLst/>
                <a:latin typeface="+mn-lt"/>
                <a:ea typeface="+mn-ea"/>
                <a:cs typeface="+mn-cs"/>
              </a:rPr>
              <a:t>Fotocamera</a:t>
            </a:r>
          </a:p>
          <a:p>
            <a:pPr marL="171450" lvl="0" indent="-171450">
              <a:buFont typeface="Arial" panose="020B0604020202020204" pitchFamily="34" charset="0"/>
              <a:buChar char="•"/>
            </a:pPr>
            <a:r>
              <a:rPr lang="nl-NL" sz="1200" u="none" kern="1200" dirty="0" smtClean="0">
                <a:solidFill>
                  <a:schemeClr val="tx1"/>
                </a:solidFill>
                <a:effectLst/>
                <a:latin typeface="+mn-lt"/>
                <a:ea typeface="+mn-ea"/>
                <a:cs typeface="+mn-cs"/>
              </a:rPr>
              <a:t>De nieuwste </a:t>
            </a:r>
            <a:r>
              <a:rPr lang="nl-NL" sz="1200" u="none" kern="1200" dirty="0" err="1" smtClean="0">
                <a:solidFill>
                  <a:schemeClr val="tx1"/>
                </a:solidFill>
                <a:effectLst/>
                <a:latin typeface="+mn-lt"/>
                <a:ea typeface="+mn-ea"/>
                <a:cs typeface="+mn-cs"/>
              </a:rPr>
              <a:t>Iphone</a:t>
            </a:r>
            <a:endParaRPr lang="nl-NL" sz="1200" u="none"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u="none" kern="1200" dirty="0" smtClean="0">
                <a:solidFill>
                  <a:schemeClr val="tx1"/>
                </a:solidFill>
                <a:effectLst/>
                <a:latin typeface="+mn-lt"/>
                <a:ea typeface="+mn-ea"/>
                <a:cs typeface="+mn-cs"/>
              </a:rPr>
              <a:t>Fiets</a:t>
            </a:r>
          </a:p>
          <a:p>
            <a:pPr marL="171450" lvl="0" indent="-171450">
              <a:buFont typeface="Arial" panose="020B0604020202020204" pitchFamily="34" charset="0"/>
              <a:buChar char="•"/>
            </a:pPr>
            <a:r>
              <a:rPr lang="nl-NL" sz="1200" u="none" kern="1200" dirty="0" smtClean="0">
                <a:solidFill>
                  <a:schemeClr val="tx1"/>
                </a:solidFill>
                <a:effectLst/>
                <a:latin typeface="+mn-lt"/>
                <a:ea typeface="+mn-ea"/>
                <a:cs typeface="+mn-cs"/>
              </a:rPr>
              <a:t>Make-up</a:t>
            </a:r>
            <a:r>
              <a:rPr lang="nl-NL" sz="1200" u="none" kern="1200" baseline="0" dirty="0" smtClean="0">
                <a:solidFill>
                  <a:schemeClr val="tx1"/>
                </a:solidFill>
                <a:effectLst/>
                <a:latin typeface="+mn-lt"/>
                <a:ea typeface="+mn-ea"/>
                <a:cs typeface="+mn-cs"/>
              </a:rPr>
              <a:t> set</a:t>
            </a:r>
          </a:p>
          <a:p>
            <a:pPr marL="171450" lvl="0" indent="-171450">
              <a:buFont typeface="Arial" panose="020B0604020202020204" pitchFamily="34" charset="0"/>
              <a:buChar char="•"/>
            </a:pPr>
            <a:r>
              <a:rPr lang="nl-NL" sz="1200" u="none" kern="1200" baseline="0" dirty="0" smtClean="0">
                <a:solidFill>
                  <a:schemeClr val="tx1"/>
                </a:solidFill>
                <a:effectLst/>
                <a:latin typeface="+mn-lt"/>
                <a:ea typeface="+mn-ea"/>
                <a:cs typeface="+mn-cs"/>
              </a:rPr>
              <a:t>Scooter</a:t>
            </a:r>
          </a:p>
          <a:p>
            <a:pPr marL="171450" lvl="0" indent="-171450">
              <a:buFont typeface="Arial" panose="020B0604020202020204" pitchFamily="34" charset="0"/>
              <a:buChar char="•"/>
            </a:pPr>
            <a:r>
              <a:rPr lang="nl-NL" sz="1200" u="none" kern="1200" baseline="0" dirty="0" smtClean="0">
                <a:solidFill>
                  <a:schemeClr val="tx1"/>
                </a:solidFill>
                <a:effectLst/>
                <a:latin typeface="+mn-lt"/>
                <a:ea typeface="+mn-ea"/>
                <a:cs typeface="+mn-cs"/>
              </a:rPr>
              <a:t>Horloge</a:t>
            </a:r>
          </a:p>
          <a:p>
            <a:pPr marL="171450" lvl="0" indent="-171450">
              <a:buFont typeface="Arial" panose="020B0604020202020204" pitchFamily="34" charset="0"/>
              <a:buChar char="•"/>
            </a:pPr>
            <a:r>
              <a:rPr lang="nl-NL" sz="1200" u="none" kern="1200" baseline="0" dirty="0" smtClean="0">
                <a:solidFill>
                  <a:schemeClr val="tx1"/>
                </a:solidFill>
                <a:effectLst/>
                <a:latin typeface="+mn-lt"/>
                <a:ea typeface="+mn-ea"/>
                <a:cs typeface="+mn-cs"/>
              </a:rPr>
              <a:t>Schoenen</a:t>
            </a:r>
          </a:p>
          <a:p>
            <a:pPr marL="171450" lvl="0" indent="-171450">
              <a:buFont typeface="Arial" panose="020B0604020202020204" pitchFamily="34" charset="0"/>
              <a:buChar char="•"/>
            </a:pPr>
            <a:r>
              <a:rPr lang="nl-NL" sz="1200" u="none" kern="1200" baseline="0" dirty="0" smtClean="0">
                <a:solidFill>
                  <a:schemeClr val="tx1"/>
                </a:solidFill>
                <a:effectLst/>
                <a:latin typeface="+mn-lt"/>
                <a:ea typeface="+mn-ea"/>
                <a:cs typeface="+mn-cs"/>
              </a:rPr>
              <a:t>Keyboard</a:t>
            </a:r>
          </a:p>
          <a:p>
            <a:pPr marL="171450" lvl="0" indent="-171450">
              <a:buFont typeface="Arial" panose="020B0604020202020204" pitchFamily="34" charset="0"/>
              <a:buChar char="•"/>
            </a:pPr>
            <a:r>
              <a:rPr lang="nl-NL" sz="1200" u="none" kern="1200" baseline="0" dirty="0" smtClean="0">
                <a:solidFill>
                  <a:schemeClr val="tx1"/>
                </a:solidFill>
                <a:effectLst/>
                <a:latin typeface="+mn-lt"/>
                <a:ea typeface="+mn-ea"/>
                <a:cs typeface="+mn-cs"/>
              </a:rPr>
              <a:t>Lang weekend weg</a:t>
            </a:r>
          </a:p>
          <a:p>
            <a:pPr marL="171450" lvl="0" indent="-171450">
              <a:buFont typeface="Arial" panose="020B0604020202020204" pitchFamily="34" charset="0"/>
              <a:buChar char="•"/>
            </a:pPr>
            <a:r>
              <a:rPr lang="nl-NL" sz="1200" u="none" kern="1200" baseline="0" dirty="0" smtClean="0">
                <a:solidFill>
                  <a:schemeClr val="tx1"/>
                </a:solidFill>
                <a:effectLst/>
                <a:latin typeface="+mn-lt"/>
                <a:ea typeface="+mn-ea"/>
                <a:cs typeface="+mn-cs"/>
              </a:rPr>
              <a:t>Dagje uit.</a:t>
            </a:r>
          </a:p>
          <a:p>
            <a:pPr marL="171450" lvl="0" indent="-171450">
              <a:buFont typeface="Arial" panose="020B0604020202020204" pitchFamily="34" charset="0"/>
              <a:buChar char="•"/>
            </a:pPr>
            <a:endParaRPr lang="nl-NL" sz="1200" u="none"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nl-NL" sz="1200" u="none" kern="1200" dirty="0" smtClean="0">
              <a:solidFill>
                <a:schemeClr val="tx1"/>
              </a:solidFill>
              <a:effectLst/>
              <a:latin typeface="+mn-lt"/>
              <a:ea typeface="+mn-ea"/>
              <a:cs typeface="+mn-cs"/>
            </a:endParaRPr>
          </a:p>
          <a:p>
            <a:pPr lvl="0"/>
            <a:endParaRPr lang="nl-NL" sz="1200" u="none" kern="1200" dirty="0" smtClean="0">
              <a:solidFill>
                <a:schemeClr val="tx1"/>
              </a:solidFill>
              <a:effectLst/>
              <a:latin typeface="+mn-lt"/>
              <a:ea typeface="+mn-ea"/>
              <a:cs typeface="+mn-cs"/>
            </a:endParaRPr>
          </a:p>
          <a:p>
            <a:pPr lvl="0"/>
            <a:endParaRPr lang="nl-NL" sz="1200" u="none"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5</a:t>
            </a:fld>
            <a:endParaRPr lang="nl-NL"/>
          </a:p>
        </p:txBody>
      </p:sp>
    </p:spTree>
    <p:extLst>
      <p:ext uri="{BB962C8B-B14F-4D97-AF65-F5344CB8AC3E}">
        <p14:creationId xmlns:p14="http://schemas.microsoft.com/office/powerpoint/2010/main" val="118819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Kies een aantal </a:t>
            </a:r>
            <a:r>
              <a:rPr lang="nl-NL" sz="1200" kern="1200" dirty="0" err="1" smtClean="0">
                <a:solidFill>
                  <a:schemeClr val="tx1"/>
                </a:solidFill>
                <a:effectLst/>
                <a:latin typeface="+mn-lt"/>
                <a:ea typeface="+mn-ea"/>
                <a:cs typeface="+mn-cs"/>
              </a:rPr>
              <a:t>moodboards</a:t>
            </a:r>
            <a:r>
              <a:rPr lang="nl-NL" sz="1200" kern="1200" dirty="0" smtClean="0">
                <a:solidFill>
                  <a:schemeClr val="tx1"/>
                </a:solidFill>
                <a:effectLst/>
                <a:latin typeface="+mn-lt"/>
                <a:ea typeface="+mn-ea"/>
                <a:cs typeface="+mn-cs"/>
              </a:rPr>
              <a:t> uit die je laat zien aan de hele klas. Stel hierbij de vraag: wat zou je heel graag willen hebben of doen, wat zijn je dromen?  Hoe kun je dit bereiken, wat heb je daarvoor nodig? Sparen? Het gaat erom dat leerlingen toekomstgericht leren denken. De volgende les kun je andere kinderen hun </a:t>
            </a:r>
            <a:r>
              <a:rPr lang="nl-NL" sz="1200" kern="1200" dirty="0" err="1" smtClean="0">
                <a:solidFill>
                  <a:schemeClr val="tx1"/>
                </a:solidFill>
                <a:effectLst/>
                <a:latin typeface="+mn-lt"/>
                <a:ea typeface="+mn-ea"/>
                <a:cs typeface="+mn-cs"/>
              </a:rPr>
              <a:t>moodboards</a:t>
            </a:r>
            <a:r>
              <a:rPr lang="nl-NL" sz="1200" kern="1200" dirty="0" smtClean="0">
                <a:solidFill>
                  <a:schemeClr val="tx1"/>
                </a:solidFill>
                <a:effectLst/>
                <a:latin typeface="+mn-lt"/>
                <a:ea typeface="+mn-ea"/>
                <a:cs typeface="+mn-cs"/>
              </a:rPr>
              <a:t> laten zien.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Ongeveer 5 minuten</a:t>
            </a:r>
            <a:r>
              <a:rPr lang="nl-NL" sz="1200" i="0"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6</a:t>
            </a:fld>
            <a:endParaRPr lang="nl-NL"/>
          </a:p>
        </p:txBody>
      </p:sp>
    </p:spTree>
    <p:extLst>
      <p:ext uri="{BB962C8B-B14F-4D97-AF65-F5344CB8AC3E}">
        <p14:creationId xmlns:p14="http://schemas.microsoft.com/office/powerpoint/2010/main" val="384686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Vervolgens vraag je wat sparen eigenlijk is? Waarom sparen mensen? Geef een aantal leerlingen het woord.</a:t>
            </a:r>
          </a:p>
          <a:p>
            <a:r>
              <a:rPr lang="nl-NL" sz="1200" kern="1200" dirty="0" smtClean="0">
                <a:solidFill>
                  <a:schemeClr val="tx1"/>
                </a:solidFill>
                <a:effectLst/>
                <a:latin typeface="+mn-lt"/>
                <a:ea typeface="+mn-ea"/>
                <a:cs typeface="+mn-cs"/>
              </a:rPr>
              <a:t> Ga dan meteen door naar de volgende slide: spaarmotieven. </a:t>
            </a:r>
          </a:p>
          <a:p>
            <a:r>
              <a:rPr lang="nl-NL" sz="1200" i="1" kern="1200" dirty="0" smtClean="0">
                <a:solidFill>
                  <a:schemeClr val="tx1"/>
                </a:solidFill>
                <a:effectLst/>
                <a:latin typeface="+mn-lt"/>
                <a:ea typeface="+mn-ea"/>
                <a:cs typeface="+mn-cs"/>
              </a:rPr>
              <a:t>3 minuten</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7</a:t>
            </a:fld>
            <a:endParaRPr lang="nl-NL"/>
          </a:p>
        </p:txBody>
      </p:sp>
    </p:spTree>
    <p:extLst>
      <p:ext uri="{BB962C8B-B14F-4D97-AF65-F5344CB8AC3E}">
        <p14:creationId xmlns:p14="http://schemas.microsoft.com/office/powerpoint/2010/main" val="158724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Wat kunnen spaarmotieven zijn?</a:t>
            </a:r>
          </a:p>
          <a:p>
            <a:r>
              <a:rPr lang="nl-NL" sz="1200" kern="1200" dirty="0" smtClean="0">
                <a:solidFill>
                  <a:schemeClr val="tx1"/>
                </a:solidFill>
                <a:effectLst/>
                <a:latin typeface="+mn-lt"/>
                <a:ea typeface="+mn-ea"/>
                <a:cs typeface="+mn-cs"/>
              </a:rPr>
              <a:t>Laat leerlingen hier</a:t>
            </a:r>
            <a:r>
              <a:rPr lang="nl-NL" sz="1200" kern="1200" baseline="0" dirty="0" smtClean="0">
                <a:solidFill>
                  <a:schemeClr val="tx1"/>
                </a:solidFill>
                <a:effectLst/>
                <a:latin typeface="+mn-lt"/>
                <a:ea typeface="+mn-ea"/>
                <a:cs typeface="+mn-cs"/>
              </a:rPr>
              <a:t> voorbeelden van geven. </a:t>
            </a:r>
          </a:p>
          <a:p>
            <a:r>
              <a:rPr lang="nl-NL" sz="1200" kern="1200" baseline="0" dirty="0" smtClean="0">
                <a:solidFill>
                  <a:schemeClr val="tx1"/>
                </a:solidFill>
                <a:effectLst/>
                <a:latin typeface="+mn-lt"/>
                <a:ea typeface="+mn-ea"/>
                <a:cs typeface="+mn-cs"/>
              </a:rPr>
              <a:t>Gebruik voorbeelden uit je eigen leven. Bijv. sparen voor je pensioen, voor een nieuwe keuken, een eigen huis etc. Sparen voor het geval de wasmachine stuk gaat etc.</a:t>
            </a:r>
            <a:endParaRPr lang="nl-NL" sz="1200" kern="1200" dirty="0" smtClean="0">
              <a:solidFill>
                <a:schemeClr val="tx1"/>
              </a:solidFill>
              <a:effectLst/>
              <a:latin typeface="+mn-lt"/>
              <a:ea typeface="+mn-ea"/>
              <a:cs typeface="+mn-cs"/>
            </a:endParaRPr>
          </a:p>
          <a:p>
            <a:endParaRPr lang="nl-NL" dirty="0" smtClean="0"/>
          </a:p>
          <a:p>
            <a:r>
              <a:rPr lang="nl-NL" sz="1200" kern="120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5 minuten</a:t>
            </a:r>
            <a:r>
              <a:rPr lang="nl-NL" sz="1200" kern="1200" dirty="0" smtClean="0">
                <a:solidFill>
                  <a:schemeClr val="tx1"/>
                </a:solidFill>
                <a:effectLst/>
                <a:latin typeface="+mn-lt"/>
                <a:ea typeface="+mn-ea"/>
                <a:cs typeface="+mn-cs"/>
              </a:rPr>
              <a:t>)</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8</a:t>
            </a:fld>
            <a:endParaRPr lang="nl-NL"/>
          </a:p>
        </p:txBody>
      </p:sp>
    </p:spTree>
    <p:extLst>
      <p:ext uri="{BB962C8B-B14F-4D97-AF65-F5344CB8AC3E}">
        <p14:creationId xmlns:p14="http://schemas.microsoft.com/office/powerpoint/2010/main" val="123764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Vraag</a:t>
            </a:r>
            <a:r>
              <a:rPr lang="nl-NL" sz="1200" b="1" kern="1200" baseline="0" dirty="0" smtClean="0">
                <a:solidFill>
                  <a:schemeClr val="tx1"/>
                </a:solidFill>
                <a:effectLst/>
                <a:latin typeface="+mn-lt"/>
                <a:ea typeface="+mn-ea"/>
                <a:cs typeface="+mn-cs"/>
              </a:rPr>
              <a:t> de leerlingen w</a:t>
            </a:r>
            <a:r>
              <a:rPr lang="nl-NL" sz="1200" b="1" kern="1200" dirty="0" smtClean="0">
                <a:solidFill>
                  <a:schemeClr val="tx1"/>
                </a:solidFill>
                <a:effectLst/>
                <a:latin typeface="+mn-lt"/>
                <a:ea typeface="+mn-ea"/>
                <a:cs typeface="+mn-cs"/>
              </a:rPr>
              <a:t>at ons spaarmotief is voor de komende periode?</a:t>
            </a:r>
            <a:r>
              <a:rPr lang="nl-NL" sz="1200" b="1" kern="1200" baseline="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Jongeren hebben verschillende </a:t>
            </a:r>
            <a:r>
              <a:rPr lang="nl-NL" sz="1200" b="1" kern="1200" dirty="0" smtClean="0">
                <a:solidFill>
                  <a:schemeClr val="tx1"/>
                </a:solidFill>
                <a:effectLst/>
                <a:latin typeface="+mn-lt"/>
                <a:ea typeface="+mn-ea"/>
                <a:cs typeface="+mn-cs"/>
              </a:rPr>
              <a:t>spaardoelen</a:t>
            </a:r>
            <a:r>
              <a:rPr lang="nl-NL" sz="1200" kern="1200" dirty="0" smtClean="0">
                <a:solidFill>
                  <a:schemeClr val="tx1"/>
                </a:solidFill>
                <a:effectLst/>
                <a:latin typeface="+mn-lt"/>
                <a:ea typeface="+mn-ea"/>
                <a:cs typeface="+mn-cs"/>
              </a:rPr>
              <a:t>. Jullie ook. De één spaart voor een scooter terwijl de ander spaart voor een gadget of nieuwe jas (kan ook zijn dagje uit/vakantie/ studie, eigen bedrijf etc.).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komende lessen gaan we samen aan de slag met sparen om je droom werkelijkheid te laten maken</a:t>
            </a:r>
            <a:r>
              <a:rPr lang="nl-NL" sz="1200" kern="1200" baseline="0" dirty="0" smtClean="0">
                <a:solidFill>
                  <a:schemeClr val="tx1"/>
                </a:solidFill>
                <a:effectLst/>
                <a:latin typeface="+mn-lt"/>
                <a:ea typeface="+mn-ea"/>
                <a:cs typeface="+mn-cs"/>
              </a:rPr>
              <a:t> door er voor te sparen.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(2</a:t>
            </a:r>
            <a:r>
              <a:rPr lang="nl-NL" sz="1200" i="1" kern="1200" dirty="0" smtClean="0">
                <a:solidFill>
                  <a:schemeClr val="tx1"/>
                </a:solidFill>
                <a:effectLst/>
                <a:latin typeface="+mn-lt"/>
                <a:ea typeface="+mn-ea"/>
                <a:cs typeface="+mn-cs"/>
              </a:rPr>
              <a:t> minuten</a:t>
            </a:r>
            <a:r>
              <a:rPr lang="nl-NL" sz="1200" kern="1200" dirty="0" smtClean="0">
                <a:solidFill>
                  <a:schemeClr val="tx1"/>
                </a:solidFill>
                <a:effectLst/>
                <a:latin typeface="+mn-lt"/>
                <a:ea typeface="+mn-ea"/>
                <a:cs typeface="+mn-cs"/>
              </a:rPr>
              <a:t>)</a:t>
            </a: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baseline="0" dirty="0" smtClean="0">
                <a:solidFill>
                  <a:srgbClr val="FF0000"/>
                </a:solidFill>
              </a:rPr>
              <a:t>Belangrijk! Leerlingen die deze les afwezig waren moeten de </a:t>
            </a:r>
            <a:r>
              <a:rPr lang="nl-NL" b="1" baseline="0" dirty="0" err="1" smtClean="0">
                <a:solidFill>
                  <a:srgbClr val="FF0000"/>
                </a:solidFill>
              </a:rPr>
              <a:t>moodboard</a:t>
            </a:r>
            <a:r>
              <a:rPr lang="nl-NL" b="1" baseline="0" dirty="0" smtClean="0">
                <a:solidFill>
                  <a:srgbClr val="FF0000"/>
                </a:solidFill>
              </a:rPr>
              <a:t> thuis maken.</a:t>
            </a:r>
            <a:endParaRPr lang="nl-NL" b="1" dirty="0" smtClean="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fld id="{87EA5270-7A1D-49CE-AC95-A50CE0007E35}" type="slidenum">
              <a:rPr lang="nl-NL" smtClean="0"/>
              <a:pPr/>
              <a:t>9</a:t>
            </a:fld>
            <a:endParaRPr lang="nl-NL"/>
          </a:p>
        </p:txBody>
      </p:sp>
    </p:spTree>
    <p:extLst>
      <p:ext uri="{BB962C8B-B14F-4D97-AF65-F5344CB8AC3E}">
        <p14:creationId xmlns:p14="http://schemas.microsoft.com/office/powerpoint/2010/main" val="214462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4830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25400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00583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82088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0346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73293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3BAA44B-EF3C-4E37-82D9-9157AB1AA7E9}" type="datetimeFigureOut">
              <a:rPr lang="nl-NL" smtClean="0"/>
              <a:pPr/>
              <a:t>2-3-2018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61823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3BAA44B-EF3C-4E37-82D9-9157AB1AA7E9}" type="datetimeFigureOut">
              <a:rPr lang="nl-NL" smtClean="0"/>
              <a:pPr/>
              <a:t>2-3-2018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47542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BAA44B-EF3C-4E37-82D9-9157AB1AA7E9}" type="datetimeFigureOut">
              <a:rPr lang="nl-NL" smtClean="0"/>
              <a:pPr/>
              <a:t>2-3-2018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253246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413428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3BAA44B-EF3C-4E37-82D9-9157AB1AA7E9}" type="datetimeFigureOut">
              <a:rPr lang="nl-NL" smtClean="0"/>
              <a:pPr/>
              <a:t>2-3-2018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7BF96F-3D2E-458F-8DC3-428938DAEE26}" type="slidenum">
              <a:rPr lang="nl-NL" smtClean="0"/>
              <a:pPr/>
              <a:t>‹nr.›</a:t>
            </a:fld>
            <a:endParaRPr lang="nl-NL"/>
          </a:p>
        </p:txBody>
      </p:sp>
    </p:spTree>
    <p:extLst>
      <p:ext uri="{BB962C8B-B14F-4D97-AF65-F5344CB8AC3E}">
        <p14:creationId xmlns:p14="http://schemas.microsoft.com/office/powerpoint/2010/main" val="19287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AA44B-EF3C-4E37-82D9-9157AB1AA7E9}" type="datetimeFigureOut">
              <a:rPr lang="nl-NL" smtClean="0"/>
              <a:pPr/>
              <a:t>2-3-2018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BF96F-3D2E-458F-8DC3-428938DAEE26}" type="slidenum">
              <a:rPr lang="nl-NL" smtClean="0"/>
              <a:pPr/>
              <a:t>‹nr.›</a:t>
            </a:fld>
            <a:endParaRPr lang="nl-NL"/>
          </a:p>
        </p:txBody>
      </p:sp>
    </p:spTree>
    <p:extLst>
      <p:ext uri="{BB962C8B-B14F-4D97-AF65-F5344CB8AC3E}">
        <p14:creationId xmlns:p14="http://schemas.microsoft.com/office/powerpoint/2010/main" val="265374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Rad5bcII_OI&amp;rel=0"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Afgeronde rechthoek 3"/>
          <p:cNvSpPr/>
          <p:nvPr/>
        </p:nvSpPr>
        <p:spPr>
          <a:xfrm>
            <a:off x="-978407" y="620713"/>
            <a:ext cx="7955280" cy="14173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366522" y="810579"/>
            <a:ext cx="8939005" cy="572144"/>
          </a:xfrm>
          <a:prstGeom prst="rect">
            <a:avLst/>
          </a:prstGeom>
          <a:noFill/>
        </p:spPr>
        <p:txBody>
          <a:bodyPr wrap="square" lIns="0" tIns="0" rIns="0" bIns="0" rtlCol="0">
            <a:spAutoFit/>
          </a:bodyPr>
          <a:lstStyle/>
          <a:p>
            <a:pPr>
              <a:lnSpc>
                <a:spcPts val="4400"/>
              </a:lnSpc>
            </a:pPr>
            <a:r>
              <a:rPr lang="nl-NL" sz="4400" b="1" dirty="0" err="1" smtClean="0">
                <a:solidFill>
                  <a:srgbClr val="642275"/>
                </a:solidFill>
              </a:rPr>
              <a:t>SpaarWijs</a:t>
            </a:r>
            <a:endParaRPr lang="nl-NL" sz="4400" b="1" dirty="0" smtClean="0">
              <a:solidFill>
                <a:srgbClr val="642275"/>
              </a:solidFill>
            </a:endParaRPr>
          </a:p>
        </p:txBody>
      </p:sp>
      <p:sp>
        <p:nvSpPr>
          <p:cNvPr id="10" name="Tekstvak 9"/>
          <p:cNvSpPr txBox="1"/>
          <p:nvPr/>
        </p:nvSpPr>
        <p:spPr>
          <a:xfrm>
            <a:off x="378846" y="1337894"/>
            <a:ext cx="9387327" cy="492443"/>
          </a:xfrm>
          <a:prstGeom prst="rect">
            <a:avLst/>
          </a:prstGeom>
          <a:noFill/>
        </p:spPr>
        <p:txBody>
          <a:bodyPr wrap="square" lIns="0" tIns="0" rIns="0" bIns="0" rtlCol="0">
            <a:spAutoFit/>
          </a:bodyPr>
          <a:lstStyle/>
          <a:p>
            <a:r>
              <a:rPr lang="nl-NL" sz="3200" dirty="0">
                <a:solidFill>
                  <a:srgbClr val="28A532"/>
                </a:solidFill>
              </a:rPr>
              <a:t>Les </a:t>
            </a:r>
            <a:r>
              <a:rPr lang="nl-NL" sz="3200" dirty="0" smtClean="0">
                <a:solidFill>
                  <a:srgbClr val="28A532"/>
                </a:solidFill>
              </a:rPr>
              <a:t>1 </a:t>
            </a:r>
            <a:r>
              <a:rPr lang="nl-NL" sz="3200" b="1" dirty="0" smtClean="0">
                <a:solidFill>
                  <a:srgbClr val="28A532"/>
                </a:solidFill>
              </a:rPr>
              <a:t>Hoe </a:t>
            </a:r>
            <a:r>
              <a:rPr lang="nl-NL" sz="3200" b="1" dirty="0">
                <a:solidFill>
                  <a:srgbClr val="28A532"/>
                </a:solidFill>
              </a:rPr>
              <a:t>kun je je dromen bereiken?</a:t>
            </a:r>
          </a:p>
        </p:txBody>
      </p:sp>
    </p:spTree>
    <p:extLst>
      <p:ext uri="{BB962C8B-B14F-4D97-AF65-F5344CB8AC3E}">
        <p14:creationId xmlns:p14="http://schemas.microsoft.com/office/powerpoint/2010/main" val="765121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5325" y="620713"/>
            <a:ext cx="10894423" cy="732599"/>
          </a:xfrm>
        </p:spPr>
        <p:txBody>
          <a:bodyPr lIns="0" tIns="0" rIns="0" bIns="0">
            <a:noAutofit/>
          </a:bodyPr>
          <a:lstStyle/>
          <a:p>
            <a:pPr marL="0" indent="0">
              <a:buNone/>
            </a:pPr>
            <a:r>
              <a:rPr lang="nl-NL" sz="2400" dirty="0" smtClean="0">
                <a:cs typeface="Arial" panose="020B0604020202020204" pitchFamily="34" charset="0"/>
              </a:rPr>
              <a:t>De komende acht lessen gaan we een </a:t>
            </a:r>
            <a:r>
              <a:rPr lang="nl-NL" sz="2400" b="1" dirty="0" smtClean="0">
                <a:solidFill>
                  <a:srgbClr val="28A532"/>
                </a:solidFill>
                <a:cs typeface="Arial" panose="020B0604020202020204" pitchFamily="34" charset="0"/>
              </a:rPr>
              <a:t>spaardoel</a:t>
            </a:r>
            <a:r>
              <a:rPr lang="nl-NL" sz="2400" dirty="0" smtClean="0">
                <a:solidFill>
                  <a:srgbClr val="28A532"/>
                </a:solidFill>
                <a:cs typeface="Arial" panose="020B0604020202020204" pitchFamily="34" charset="0"/>
              </a:rPr>
              <a:t> </a:t>
            </a:r>
            <a:r>
              <a:rPr lang="nl-NL" sz="2400" dirty="0" smtClean="0">
                <a:cs typeface="Arial" panose="020B0604020202020204" pitchFamily="34" charset="0"/>
              </a:rPr>
              <a:t>opstellen, dit kan zijn voor</a:t>
            </a:r>
            <a:r>
              <a:rPr lang="nl-NL" sz="2400" dirty="0">
                <a:cs typeface="Arial" panose="020B0604020202020204" pitchFamily="34" charset="0"/>
              </a:rPr>
              <a:t> </a:t>
            </a:r>
            <a:r>
              <a:rPr lang="nl-NL" sz="2400" b="1" dirty="0" smtClean="0">
                <a:solidFill>
                  <a:srgbClr val="28A532"/>
                </a:solidFill>
                <a:cs typeface="Arial" panose="020B0604020202020204" pitchFamily="34" charset="0"/>
              </a:rPr>
              <a:t>iets wat je wil kopen of iets wat je graag zou willen doen.</a:t>
            </a:r>
            <a:r>
              <a:rPr lang="nl-NL" sz="2400" dirty="0" smtClean="0">
                <a:cs typeface="Arial" panose="020B0604020202020204" pitchFamily="34" charset="0"/>
              </a:rPr>
              <a:t>			</a:t>
            </a:r>
            <a:endParaRPr lang="nl-NL" sz="2400" b="1" dirty="0">
              <a:cs typeface="Arial" panose="020B0604020202020204" pitchFamily="34" charset="0"/>
            </a:endParaRPr>
          </a:p>
        </p:txBody>
      </p:sp>
      <p:pic>
        <p:nvPicPr>
          <p:cNvPr id="6" name="Afbeelding 5"/>
          <p:cNvPicPr>
            <a:picLocks noChangeAspect="1"/>
          </p:cNvPicPr>
          <p:nvPr/>
        </p:nvPicPr>
        <p:blipFill>
          <a:blip r:embed="rId3" cstate="print"/>
          <a:stretch>
            <a:fillRect/>
          </a:stretch>
        </p:blipFill>
        <p:spPr>
          <a:xfrm>
            <a:off x="695325" y="1648122"/>
            <a:ext cx="4086987" cy="2909984"/>
          </a:xfrm>
          <a:prstGeom prst="rect">
            <a:avLst/>
          </a:prstGeom>
        </p:spPr>
      </p:pic>
      <p:pic>
        <p:nvPicPr>
          <p:cNvPr id="4" name="Afbeelding 3"/>
          <p:cNvPicPr>
            <a:picLocks noChangeAspect="1"/>
          </p:cNvPicPr>
          <p:nvPr/>
        </p:nvPicPr>
        <p:blipFill>
          <a:blip r:embed="rId4" cstate="print"/>
          <a:stretch>
            <a:fillRect/>
          </a:stretch>
        </p:blipFill>
        <p:spPr>
          <a:xfrm>
            <a:off x="5086286" y="1649939"/>
            <a:ext cx="5100129" cy="2891156"/>
          </a:xfrm>
          <a:prstGeom prst="rect">
            <a:avLst/>
          </a:prstGeom>
        </p:spPr>
      </p:pic>
      <p:sp>
        <p:nvSpPr>
          <p:cNvPr id="8" name="Tijdelijke aanduiding voor inhoud 2"/>
          <p:cNvSpPr txBox="1">
            <a:spLocks/>
          </p:cNvSpPr>
          <p:nvPr/>
        </p:nvSpPr>
        <p:spPr>
          <a:xfrm>
            <a:off x="695325" y="4982401"/>
            <a:ext cx="10894423" cy="126295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28A532"/>
              </a:buClr>
            </a:pPr>
            <a:r>
              <a:rPr lang="nl-NL" sz="2400" dirty="0">
                <a:cs typeface="Arial" panose="020B0604020202020204" pitchFamily="34" charset="0"/>
              </a:rPr>
              <a:t>Om je doel te behalen ga je een spaarplan maken.</a:t>
            </a:r>
          </a:p>
          <a:p>
            <a:pPr>
              <a:buClr>
                <a:srgbClr val="28A532"/>
              </a:buClr>
            </a:pPr>
            <a:r>
              <a:rPr lang="nl-NL" sz="2400" dirty="0">
                <a:cs typeface="Arial" panose="020B0604020202020204" pitchFamily="34" charset="0"/>
              </a:rPr>
              <a:t>Daarna komt aan bod hoe je voor (extra) inkomsten zou kunnen zorgen en geld kunt   besparen. Tot slot gaan we kijken hoe je een goede aankoopbeslissing kunt nemen.</a:t>
            </a:r>
            <a:endParaRPr lang="nl-NL" sz="2400" dirty="0"/>
          </a:p>
        </p:txBody>
      </p:sp>
    </p:spTree>
    <p:extLst>
      <p:ext uri="{BB962C8B-B14F-4D97-AF65-F5344CB8AC3E}">
        <p14:creationId xmlns:p14="http://schemas.microsoft.com/office/powerpoint/2010/main" val="37492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stretch>
            <a:fillRect/>
          </a:stretch>
        </p:blipFill>
        <p:spPr>
          <a:xfrm>
            <a:off x="6474593" y="2331719"/>
            <a:ext cx="5717408" cy="4526281"/>
          </a:xfrm>
          <a:prstGeom prst="rect">
            <a:avLst/>
          </a:prstGeom>
        </p:spPr>
      </p:pic>
      <p:sp>
        <p:nvSpPr>
          <p:cNvPr id="3" name="Tijdelijke aanduiding voor inhoud 2"/>
          <p:cNvSpPr>
            <a:spLocks noGrp="1"/>
          </p:cNvSpPr>
          <p:nvPr>
            <p:ph idx="1"/>
          </p:nvPr>
        </p:nvSpPr>
        <p:spPr>
          <a:xfrm>
            <a:off x="695325" y="620713"/>
            <a:ext cx="10907486" cy="5773783"/>
          </a:xfrm>
        </p:spPr>
        <p:txBody>
          <a:bodyPr lIns="0" tIns="0" rIns="0" bIns="0">
            <a:normAutofit/>
          </a:bodyPr>
          <a:lstStyle/>
          <a:p>
            <a:pPr marL="0" indent="0">
              <a:lnSpc>
                <a:spcPct val="100000"/>
              </a:lnSpc>
              <a:buNone/>
            </a:pPr>
            <a:r>
              <a:rPr lang="nl-NL" sz="3200" b="1" dirty="0" smtClean="0">
                <a:solidFill>
                  <a:srgbClr val="28A532"/>
                </a:solidFill>
                <a:latin typeface="Calibri" charset="0"/>
                <a:ea typeface="Calibri" charset="0"/>
                <a:cs typeface="Calibri" charset="0"/>
              </a:rPr>
              <a:t>Wat zijn de doelen van deze les?</a:t>
            </a:r>
            <a:endParaRPr lang="nl-NL" sz="3200" b="1" dirty="0">
              <a:solidFill>
                <a:srgbClr val="28A532"/>
              </a:solidFill>
              <a:latin typeface="Calibri" charset="0"/>
              <a:ea typeface="Calibri" charset="0"/>
              <a:cs typeface="Calibri" charset="0"/>
            </a:endParaRPr>
          </a:p>
          <a:p>
            <a:pPr marL="0" indent="0">
              <a:lnSpc>
                <a:spcPct val="100000"/>
              </a:lnSpc>
              <a:buNone/>
            </a:pPr>
            <a:endParaRPr lang="nl-NL" sz="2400" i="1" dirty="0" smtClean="0">
              <a:latin typeface="Calibri" charset="0"/>
              <a:ea typeface="Calibri" charset="0"/>
              <a:cs typeface="Calibri" charset="0"/>
            </a:endParaRPr>
          </a:p>
          <a:p>
            <a:pPr marL="0" indent="0">
              <a:lnSpc>
                <a:spcPct val="100000"/>
              </a:lnSpc>
              <a:buNone/>
            </a:pPr>
            <a:r>
              <a:rPr lang="nl-NL" sz="2400" b="1" dirty="0" smtClean="0">
                <a:latin typeface="Calibri" charset="0"/>
                <a:ea typeface="Calibri" charset="0"/>
                <a:cs typeface="Calibri" charset="0"/>
              </a:rPr>
              <a:t>Sparen</a:t>
            </a:r>
          </a:p>
          <a:p>
            <a:pPr>
              <a:lnSpc>
                <a:spcPct val="100000"/>
              </a:lnSpc>
              <a:buClr>
                <a:srgbClr val="28A532"/>
              </a:buClr>
            </a:pPr>
            <a:r>
              <a:rPr lang="nl-NL" sz="2400" dirty="0" smtClean="0">
                <a:latin typeface="Calibri" charset="0"/>
                <a:ea typeface="Calibri" charset="0"/>
                <a:cs typeface="Calibri" charset="0"/>
              </a:rPr>
              <a:t>Je kunt drie dingen noemen waarvoor je geld apart zou willen zetten.</a:t>
            </a:r>
          </a:p>
          <a:p>
            <a:pPr>
              <a:lnSpc>
                <a:spcPct val="100000"/>
              </a:lnSpc>
              <a:buClr>
                <a:srgbClr val="28A532"/>
              </a:buClr>
            </a:pPr>
            <a:r>
              <a:rPr lang="nl-NL" sz="2400" dirty="0" smtClean="0">
                <a:latin typeface="Calibri" charset="0"/>
                <a:ea typeface="Calibri" charset="0"/>
                <a:cs typeface="Calibri" charset="0"/>
              </a:rPr>
              <a:t>Je kunt drie spaarmotieven geven.</a:t>
            </a:r>
          </a:p>
          <a:p>
            <a:pPr marL="0" indent="0">
              <a:lnSpc>
                <a:spcPct val="100000"/>
              </a:lnSpc>
              <a:buNone/>
            </a:pPr>
            <a:endParaRPr lang="nl-NL" sz="2400" b="1" dirty="0" smtClean="0">
              <a:latin typeface="Calibri" charset="0"/>
              <a:ea typeface="Calibri" charset="0"/>
              <a:cs typeface="Calibri" charset="0"/>
            </a:endParaRPr>
          </a:p>
          <a:p>
            <a:pPr marL="0" indent="0">
              <a:lnSpc>
                <a:spcPct val="100000"/>
              </a:lnSpc>
              <a:buNone/>
            </a:pPr>
            <a:r>
              <a:rPr lang="nl-NL" sz="2400" b="1" dirty="0" smtClean="0">
                <a:latin typeface="Calibri" charset="0"/>
                <a:ea typeface="Calibri" charset="0"/>
                <a:cs typeface="Calibri" charset="0"/>
              </a:rPr>
              <a:t>Plannen met geld</a:t>
            </a:r>
          </a:p>
          <a:p>
            <a:pPr>
              <a:lnSpc>
                <a:spcPct val="100000"/>
              </a:lnSpc>
              <a:buClr>
                <a:srgbClr val="28A532"/>
              </a:buClr>
            </a:pPr>
            <a:r>
              <a:rPr lang="nl-NL" sz="2400" dirty="0" smtClean="0">
                <a:latin typeface="Calibri" charset="0"/>
                <a:ea typeface="Calibri" charset="0"/>
                <a:cs typeface="Calibri" charset="0"/>
              </a:rPr>
              <a:t>Je kunt een spaardoel opstellen voor iets dat je graag wil hebben.</a:t>
            </a:r>
          </a:p>
          <a:p>
            <a:pPr marL="0" indent="0">
              <a:lnSpc>
                <a:spcPct val="100000"/>
              </a:lnSpc>
              <a:buNone/>
            </a:pPr>
            <a:r>
              <a:rPr lang="nl-NL" sz="2400" dirty="0" smtClean="0">
                <a:latin typeface="Calibri" charset="0"/>
                <a:ea typeface="Calibri" charset="0"/>
                <a:cs typeface="Calibri" charset="0"/>
              </a:rPr>
              <a:t>	</a:t>
            </a:r>
            <a:endParaRPr lang="nl-NL" sz="2400" dirty="0">
              <a:latin typeface="Calibri" charset="0"/>
              <a:ea typeface="Calibri" charset="0"/>
              <a:cs typeface="Calibri" charset="0"/>
            </a:endParaRPr>
          </a:p>
        </p:txBody>
      </p:sp>
    </p:spTree>
    <p:extLst>
      <p:ext uri="{BB962C8B-B14F-4D97-AF65-F5344CB8AC3E}">
        <p14:creationId xmlns:p14="http://schemas.microsoft.com/office/powerpoint/2010/main" val="25700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3" cstate="print"/>
          <a:stretch>
            <a:fillRect/>
          </a:stretch>
        </p:blipFill>
        <p:spPr>
          <a:xfrm>
            <a:off x="0" y="8313"/>
            <a:ext cx="12192000" cy="6849687"/>
          </a:xfrm>
          <a:prstGeom prst="rect">
            <a:avLst/>
          </a:prstGeom>
        </p:spPr>
      </p:pic>
    </p:spTree>
    <p:extLst>
      <p:ext uri="{BB962C8B-B14F-4D97-AF65-F5344CB8AC3E}">
        <p14:creationId xmlns:p14="http://schemas.microsoft.com/office/powerpoint/2010/main" val="645526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stretch>
            <a:fillRect/>
          </a:stretch>
        </p:blipFill>
        <p:spPr>
          <a:xfrm rot="21433695">
            <a:off x="6230349" y="1969634"/>
            <a:ext cx="3556909" cy="2372458"/>
          </a:xfrm>
          <a:prstGeom prst="rect">
            <a:avLst/>
          </a:prstGeom>
        </p:spPr>
      </p:pic>
      <p:sp>
        <p:nvSpPr>
          <p:cNvPr id="3" name="Tijdelijke aanduiding voor inhoud 2"/>
          <p:cNvSpPr>
            <a:spLocks noGrp="1"/>
          </p:cNvSpPr>
          <p:nvPr>
            <p:ph idx="1"/>
          </p:nvPr>
        </p:nvSpPr>
        <p:spPr>
          <a:xfrm>
            <a:off x="695325" y="620713"/>
            <a:ext cx="11181806" cy="485711"/>
          </a:xfrm>
        </p:spPr>
        <p:txBody>
          <a:bodyPr lIns="0" tIns="0" rIns="0" bIns="0">
            <a:normAutofit/>
          </a:bodyPr>
          <a:lstStyle/>
          <a:p>
            <a:pPr marL="0" indent="0">
              <a:buNone/>
            </a:pPr>
            <a:r>
              <a:rPr lang="nl-NL" sz="3200" b="1" dirty="0" smtClean="0">
                <a:solidFill>
                  <a:srgbClr val="28A532"/>
                </a:solidFill>
                <a:latin typeface="Calibri" charset="0"/>
                <a:ea typeface="Calibri" charset="0"/>
                <a:cs typeface="Calibri" charset="0"/>
              </a:rPr>
              <a:t>Maak een moodboard van je dromen.</a:t>
            </a:r>
            <a:endParaRPr lang="nl-NL" dirty="0">
              <a:cs typeface="Arial" panose="020B0604020202020204" pitchFamily="34" charset="0"/>
            </a:endParaRPr>
          </a:p>
        </p:txBody>
      </p:sp>
      <p:pic>
        <p:nvPicPr>
          <p:cNvPr id="5" name="Afbeelding 4"/>
          <p:cNvPicPr>
            <a:picLocks noChangeAspect="1"/>
          </p:cNvPicPr>
          <p:nvPr/>
        </p:nvPicPr>
        <p:blipFill>
          <a:blip r:embed="rId4" cstate="print"/>
          <a:stretch>
            <a:fillRect/>
          </a:stretch>
        </p:blipFill>
        <p:spPr>
          <a:xfrm rot="21107437">
            <a:off x="6907056" y="4202367"/>
            <a:ext cx="4446732" cy="1876367"/>
          </a:xfrm>
          <a:prstGeom prst="rect">
            <a:avLst/>
          </a:prstGeom>
        </p:spPr>
      </p:pic>
      <p:sp>
        <p:nvSpPr>
          <p:cNvPr id="4" name="Rechthoek 3"/>
          <p:cNvSpPr/>
          <p:nvPr/>
        </p:nvSpPr>
        <p:spPr>
          <a:xfrm>
            <a:off x="695325" y="4512671"/>
            <a:ext cx="6096000" cy="1477328"/>
          </a:xfrm>
          <a:prstGeom prst="rect">
            <a:avLst/>
          </a:prstGeom>
        </p:spPr>
        <p:txBody>
          <a:bodyPr lIns="0" tIns="0" rIns="0" bIns="0">
            <a:spAutoFit/>
          </a:bodyPr>
          <a:lstStyle/>
          <a:p>
            <a:pPr>
              <a:buFont typeface="Wingdings" panose="05000000000000000000" pitchFamily="2" charset="2"/>
              <a:buChar char="à"/>
            </a:pPr>
            <a:r>
              <a:rPr lang="nl-NL" sz="2400" i="1" dirty="0">
                <a:cs typeface="Arial" panose="020B0604020202020204" pitchFamily="34" charset="0"/>
                <a:sym typeface="Wingdings" panose="05000000000000000000" pitchFamily="2" charset="2"/>
              </a:rPr>
              <a:t> Geef je fantasie hierbij alle ruimte</a:t>
            </a:r>
            <a:r>
              <a:rPr lang="nl-NL" sz="2400" i="1" dirty="0" smtClean="0">
                <a:cs typeface="Arial" panose="020B0604020202020204" pitchFamily="34" charset="0"/>
                <a:sym typeface="Wingdings" panose="05000000000000000000" pitchFamily="2" charset="2"/>
              </a:rPr>
              <a:t>!</a:t>
            </a:r>
          </a:p>
          <a:p>
            <a:pPr>
              <a:buFont typeface="Wingdings" panose="05000000000000000000" pitchFamily="2" charset="2"/>
              <a:buChar char="à"/>
            </a:pPr>
            <a:endParaRPr lang="nl-NL" sz="2400" i="1" dirty="0">
              <a:cs typeface="Arial" panose="020B0604020202020204" pitchFamily="34" charset="0"/>
              <a:sym typeface="Wingdings" panose="05000000000000000000" pitchFamily="2" charset="2"/>
            </a:endParaRPr>
          </a:p>
          <a:p>
            <a:pPr marL="342900" indent="-342900">
              <a:buClr>
                <a:srgbClr val="28A532"/>
              </a:buClr>
              <a:buFont typeface="Arial" charset="0"/>
              <a:buChar char="•"/>
            </a:pPr>
            <a:r>
              <a:rPr lang="nl-NL" sz="2400" dirty="0">
                <a:cs typeface="Arial" panose="020B0604020202020204" pitchFamily="34" charset="0"/>
              </a:rPr>
              <a:t>Opdracht </a:t>
            </a:r>
            <a:r>
              <a:rPr lang="nl-NL" sz="2400" dirty="0" smtClean="0">
                <a:cs typeface="Arial" panose="020B0604020202020204" pitchFamily="34" charset="0"/>
              </a:rPr>
              <a:t>1, blz. 5</a:t>
            </a:r>
            <a:endParaRPr lang="nl-NL" sz="2400" dirty="0">
              <a:cs typeface="Arial" panose="020B0604020202020204" pitchFamily="34" charset="0"/>
            </a:endParaRPr>
          </a:p>
          <a:p>
            <a:pPr marL="342900" indent="-342900">
              <a:buClr>
                <a:srgbClr val="28A532"/>
              </a:buClr>
              <a:buFont typeface="Arial" charset="0"/>
              <a:buChar char="•"/>
            </a:pPr>
            <a:r>
              <a:rPr lang="nl-NL" sz="2400" dirty="0">
                <a:cs typeface="Arial" panose="020B0604020202020204" pitchFamily="34" charset="0"/>
              </a:rPr>
              <a:t>Maximaal 20 minuten</a:t>
            </a:r>
          </a:p>
        </p:txBody>
      </p:sp>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4" y="1408176"/>
            <a:ext cx="4781931" cy="2689836"/>
          </a:xfrm>
          <a:prstGeom prst="rect">
            <a:avLst/>
          </a:prstGeom>
        </p:spPr>
      </p:pic>
      <p:pic>
        <p:nvPicPr>
          <p:cNvPr id="11" name="Afbeelding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3056" y="2090928"/>
            <a:ext cx="1341120" cy="1341120"/>
          </a:xfrm>
          <a:prstGeom prst="rect">
            <a:avLst/>
          </a:prstGeom>
        </p:spPr>
      </p:pic>
    </p:spTree>
    <p:extLst>
      <p:ext uri="{BB962C8B-B14F-4D97-AF65-F5344CB8AC3E}">
        <p14:creationId xmlns:p14="http://schemas.microsoft.com/office/powerpoint/2010/main" val="602474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stretch>
            <a:fillRect/>
          </a:stretch>
        </p:blipFill>
        <p:spPr>
          <a:xfrm>
            <a:off x="695325" y="1337990"/>
            <a:ext cx="10752964" cy="4962227"/>
          </a:xfrm>
          <a:prstGeom prst="rect">
            <a:avLst/>
          </a:prstGeom>
        </p:spPr>
      </p:pic>
      <p:sp>
        <p:nvSpPr>
          <p:cNvPr id="5" name="Tijdelijke aanduiding voor inhoud 2"/>
          <p:cNvSpPr>
            <a:spLocks noGrp="1"/>
          </p:cNvSpPr>
          <p:nvPr>
            <p:ph idx="1"/>
          </p:nvPr>
        </p:nvSpPr>
        <p:spPr>
          <a:xfrm>
            <a:off x="695325" y="620713"/>
            <a:ext cx="11181806" cy="485711"/>
          </a:xfrm>
        </p:spPr>
        <p:txBody>
          <a:bodyPr lIns="0" tIns="0" rIns="0" bIns="0">
            <a:normAutofit/>
          </a:bodyPr>
          <a:lstStyle/>
          <a:p>
            <a:pPr marL="0" indent="0">
              <a:buNone/>
            </a:pPr>
            <a:r>
              <a:rPr lang="nl-NL" sz="3200" b="1" dirty="0">
                <a:solidFill>
                  <a:srgbClr val="28A532"/>
                </a:solidFill>
                <a:latin typeface="Calibri" charset="0"/>
                <a:ea typeface="Calibri" charset="0"/>
                <a:cs typeface="Calibri" charset="0"/>
              </a:rPr>
              <a:t>Hoe maak ik mijn dromen waar?</a:t>
            </a:r>
            <a:endParaRPr lang="nl-NL" dirty="0">
              <a:cs typeface="Arial" panose="020B0604020202020204" pitchFamily="34" charset="0"/>
            </a:endParaRPr>
          </a:p>
        </p:txBody>
      </p:sp>
    </p:spTree>
    <p:extLst>
      <p:ext uri="{BB962C8B-B14F-4D97-AF65-F5344CB8AC3E}">
        <p14:creationId xmlns:p14="http://schemas.microsoft.com/office/powerpoint/2010/main" val="397059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695325" y="620713"/>
            <a:ext cx="11181806" cy="362210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rgbClr val="28A532"/>
                </a:solidFill>
                <a:latin typeface="Calibri" charset="0"/>
                <a:ea typeface="Calibri" charset="0"/>
                <a:cs typeface="Calibri" charset="0"/>
              </a:rPr>
              <a:t>Sparen</a:t>
            </a:r>
            <a:r>
              <a:rPr lang="nl-NL" sz="3200" b="1" dirty="0" smtClean="0">
                <a:solidFill>
                  <a:srgbClr val="28A532"/>
                </a:solidFill>
                <a:latin typeface="Calibri" charset="0"/>
                <a:ea typeface="Calibri" charset="0"/>
                <a:cs typeface="Calibri" charset="0"/>
              </a:rPr>
              <a:t>?</a:t>
            </a:r>
          </a:p>
          <a:p>
            <a:pPr marL="0" indent="0">
              <a:buNone/>
            </a:pPr>
            <a:endParaRPr lang="nl-NL" sz="3200" b="1" dirty="0" smtClean="0">
              <a:solidFill>
                <a:srgbClr val="28A532"/>
              </a:solidFill>
              <a:latin typeface="Calibri" charset="0"/>
              <a:ea typeface="Calibri" charset="0"/>
              <a:cs typeface="Calibri" charset="0"/>
            </a:endParaRPr>
          </a:p>
          <a:p>
            <a:pPr>
              <a:lnSpc>
                <a:spcPct val="100000"/>
              </a:lnSpc>
              <a:buClr>
                <a:srgbClr val="28A532"/>
              </a:buClr>
            </a:pPr>
            <a:r>
              <a:rPr lang="nl-NL" dirty="0">
                <a:cs typeface="Arial" panose="020B0604020202020204" pitchFamily="34" charset="0"/>
              </a:rPr>
              <a:t>Wat is sparen?</a:t>
            </a:r>
          </a:p>
          <a:p>
            <a:pPr>
              <a:lnSpc>
                <a:spcPct val="100000"/>
              </a:lnSpc>
              <a:buClr>
                <a:srgbClr val="28A532"/>
              </a:buClr>
            </a:pPr>
            <a:r>
              <a:rPr lang="nl-NL" dirty="0">
                <a:cs typeface="Arial" panose="020B0604020202020204" pitchFamily="34" charset="0"/>
              </a:rPr>
              <a:t>Waarom sparen mensen eigenlijk?</a:t>
            </a:r>
          </a:p>
          <a:p>
            <a:pPr marL="0" indent="0">
              <a:buNone/>
            </a:pPr>
            <a:endParaRPr lang="nl-NL" dirty="0">
              <a:cs typeface="Arial" panose="020B0604020202020204" pitchFamily="34" charset="0"/>
            </a:endParaRPr>
          </a:p>
        </p:txBody>
      </p:sp>
      <p:pic>
        <p:nvPicPr>
          <p:cNvPr id="6" name="Afbeelding 5"/>
          <p:cNvPicPr>
            <a:picLocks noChangeAspect="1"/>
          </p:cNvPicPr>
          <p:nvPr/>
        </p:nvPicPr>
        <p:blipFill>
          <a:blip r:embed="rId3" cstate="print"/>
          <a:stretch>
            <a:fillRect/>
          </a:stretch>
        </p:blipFill>
        <p:spPr>
          <a:xfrm>
            <a:off x="6474593" y="2331719"/>
            <a:ext cx="5717408" cy="4526281"/>
          </a:xfrm>
          <a:prstGeom prst="rect">
            <a:avLst/>
          </a:prstGeom>
        </p:spPr>
      </p:pic>
    </p:spTree>
    <p:extLst>
      <p:ext uri="{BB962C8B-B14F-4D97-AF65-F5344CB8AC3E}">
        <p14:creationId xmlns:p14="http://schemas.microsoft.com/office/powerpoint/2010/main" val="76890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95325" y="620713"/>
            <a:ext cx="10515600" cy="933767"/>
          </a:xfrm>
        </p:spPr>
        <p:txBody>
          <a:bodyPr lIns="0" tIns="0" rIns="0" bIns="0" anchor="t" anchorCtr="0">
            <a:normAutofit/>
          </a:bodyPr>
          <a:lstStyle/>
          <a:p>
            <a:r>
              <a:rPr lang="nl-NL" sz="3200" dirty="0" smtClean="0">
                <a:latin typeface="Calibri" charset="0"/>
                <a:ea typeface="Calibri" charset="0"/>
                <a:cs typeface="Calibri" charset="0"/>
              </a:rPr>
              <a:t>Er kunnen verschillende redenen zijn waarom mensen geld sparen. We noemen dit </a:t>
            </a:r>
            <a:r>
              <a:rPr lang="nl-NL" sz="3200" b="1" dirty="0" smtClean="0">
                <a:solidFill>
                  <a:srgbClr val="28A532"/>
                </a:solidFill>
                <a:latin typeface="Calibri" charset="0"/>
                <a:ea typeface="Calibri" charset="0"/>
                <a:cs typeface="Calibri" charset="0"/>
              </a:rPr>
              <a:t>spaarmotieven</a:t>
            </a:r>
            <a:r>
              <a:rPr lang="nl-NL" sz="3200" b="1" i="1" dirty="0" smtClean="0">
                <a:latin typeface="Calibri" charset="0"/>
                <a:ea typeface="Calibri" charset="0"/>
                <a:cs typeface="Calibri" charset="0"/>
              </a:rPr>
              <a:t>.</a:t>
            </a:r>
            <a:endParaRPr lang="nl-NL" sz="3200" dirty="0">
              <a:latin typeface="Calibri" charset="0"/>
              <a:ea typeface="Calibri" charset="0"/>
              <a:cs typeface="Calibri" charset="0"/>
            </a:endParaRPr>
          </a:p>
        </p:txBody>
      </p:sp>
      <p:sp>
        <p:nvSpPr>
          <p:cNvPr id="5" name="Tijdelijke aanduiding voor tekst 4"/>
          <p:cNvSpPr>
            <a:spLocks noGrp="1"/>
          </p:cNvSpPr>
          <p:nvPr>
            <p:ph type="body" idx="1"/>
          </p:nvPr>
        </p:nvSpPr>
        <p:spPr>
          <a:xfrm>
            <a:off x="695325" y="1955482"/>
            <a:ext cx="5157787" cy="4015549"/>
          </a:xfrm>
        </p:spPr>
        <p:txBody>
          <a:bodyPr lIns="0" tIns="0" rIns="0" bIns="0" anchor="t" anchorCtr="0">
            <a:normAutofit/>
          </a:bodyPr>
          <a:lstStyle/>
          <a:p>
            <a:r>
              <a:rPr lang="nl-NL" dirty="0" smtClean="0">
                <a:latin typeface="Calibri" charset="0"/>
                <a:ea typeface="Calibri" charset="0"/>
                <a:cs typeface="Calibri" charset="0"/>
              </a:rPr>
              <a:t>Spaarmotief</a:t>
            </a:r>
          </a:p>
          <a:p>
            <a:pPr marL="457200" indent="-457200">
              <a:buClr>
                <a:srgbClr val="28A532"/>
              </a:buClr>
              <a:buFont typeface="Arial" charset="0"/>
              <a:buChar char="•"/>
            </a:pPr>
            <a:r>
              <a:rPr lang="nl-NL" b="0" dirty="0">
                <a:latin typeface="Calibri" charset="0"/>
                <a:ea typeface="Calibri" charset="0"/>
                <a:cs typeface="Calibri" charset="0"/>
              </a:rPr>
              <a:t>Sparen voor een </a:t>
            </a:r>
            <a:r>
              <a:rPr lang="nl-NL" b="0" dirty="0" smtClean="0">
                <a:latin typeface="Calibri" charset="0"/>
                <a:ea typeface="Calibri" charset="0"/>
                <a:cs typeface="Calibri" charset="0"/>
              </a:rPr>
              <a:t>doel</a:t>
            </a:r>
            <a:endParaRPr lang="nl-NL" b="0" dirty="0">
              <a:latin typeface="Calibri" charset="0"/>
              <a:ea typeface="Calibri" charset="0"/>
              <a:cs typeface="Calibri" charset="0"/>
            </a:endParaRPr>
          </a:p>
          <a:p>
            <a:pPr marL="457200" indent="-457200">
              <a:buClr>
                <a:srgbClr val="28A532"/>
              </a:buClr>
              <a:buFont typeface="Arial" charset="0"/>
              <a:buChar char="•"/>
            </a:pPr>
            <a:r>
              <a:rPr lang="nl-NL" b="0" dirty="0">
                <a:latin typeface="Calibri" charset="0"/>
                <a:ea typeface="Calibri" charset="0"/>
                <a:cs typeface="Calibri" charset="0"/>
              </a:rPr>
              <a:t>Sparen uit </a:t>
            </a:r>
            <a:r>
              <a:rPr lang="nl-NL" b="0" dirty="0" smtClean="0">
                <a:latin typeface="Calibri" charset="0"/>
                <a:ea typeface="Calibri" charset="0"/>
                <a:cs typeface="Calibri" charset="0"/>
              </a:rPr>
              <a:t>voorzorg</a:t>
            </a:r>
            <a:endParaRPr lang="nl-NL" b="0" dirty="0">
              <a:latin typeface="Calibri" charset="0"/>
              <a:ea typeface="Calibri" charset="0"/>
              <a:cs typeface="Calibri" charset="0"/>
            </a:endParaRPr>
          </a:p>
          <a:p>
            <a:pPr marL="457200" indent="-457200">
              <a:buClr>
                <a:srgbClr val="28A532"/>
              </a:buClr>
              <a:buFont typeface="Arial" charset="0"/>
              <a:buChar char="•"/>
            </a:pPr>
            <a:r>
              <a:rPr lang="nl-NL" b="0" dirty="0">
                <a:latin typeface="Calibri" charset="0"/>
                <a:ea typeface="Calibri" charset="0"/>
                <a:cs typeface="Calibri" charset="0"/>
              </a:rPr>
              <a:t>Sparen voor de rente</a:t>
            </a:r>
          </a:p>
          <a:p>
            <a:endParaRPr lang="nl-NL" dirty="0">
              <a:latin typeface="Calibri" charset="0"/>
              <a:ea typeface="Calibri" charset="0"/>
              <a:cs typeface="Calibri" charset="0"/>
            </a:endParaRPr>
          </a:p>
          <a:p>
            <a:endParaRPr lang="nl-NL" dirty="0">
              <a:latin typeface="Calibri" charset="0"/>
              <a:ea typeface="Calibri" charset="0"/>
              <a:cs typeface="Calibri" charset="0"/>
            </a:endParaRPr>
          </a:p>
        </p:txBody>
      </p:sp>
      <p:sp>
        <p:nvSpPr>
          <p:cNvPr id="7" name="Tijdelijke aanduiding voor tekst 6"/>
          <p:cNvSpPr>
            <a:spLocks noGrp="1"/>
          </p:cNvSpPr>
          <p:nvPr>
            <p:ph type="body" sz="quarter" idx="3"/>
          </p:nvPr>
        </p:nvSpPr>
        <p:spPr>
          <a:xfrm>
            <a:off x="6172200" y="1955482"/>
            <a:ext cx="5183188" cy="303086"/>
          </a:xfrm>
        </p:spPr>
        <p:txBody>
          <a:bodyPr lIns="0" tIns="0" rIns="0" bIns="0" anchor="t" anchorCtr="0">
            <a:normAutofit lnSpcReduction="10000"/>
          </a:bodyPr>
          <a:lstStyle/>
          <a:p>
            <a:r>
              <a:rPr lang="nl-NL" dirty="0" smtClean="0">
                <a:solidFill>
                  <a:srgbClr val="28A532"/>
                </a:solidFill>
              </a:rPr>
              <a:t>Voorbeelden</a:t>
            </a:r>
            <a:endParaRPr lang="nl-NL" dirty="0">
              <a:solidFill>
                <a:srgbClr val="28A532"/>
              </a:solidFill>
            </a:endParaRPr>
          </a:p>
        </p:txBody>
      </p:sp>
      <p:sp>
        <p:nvSpPr>
          <p:cNvPr id="8" name="Tijdelijke aanduiding voor inhoud 7"/>
          <p:cNvSpPr>
            <a:spLocks noGrp="1"/>
          </p:cNvSpPr>
          <p:nvPr>
            <p:ph sz="quarter" idx="4"/>
          </p:nvPr>
        </p:nvSpPr>
        <p:spPr>
          <a:xfrm>
            <a:off x="6172200" y="2395347"/>
            <a:ext cx="4828032" cy="2990469"/>
          </a:xfrm>
        </p:spPr>
        <p:txBody>
          <a:bodyPr lIns="0" tIns="0" rIns="0" bIns="0">
            <a:normAutofit/>
          </a:bodyPr>
          <a:lstStyle/>
          <a:p>
            <a:pPr marL="0" indent="0">
              <a:buNone/>
            </a:pPr>
            <a:r>
              <a:rPr lang="nl-NL" sz="2400" dirty="0" smtClean="0"/>
              <a:t>[invullen]</a:t>
            </a:r>
            <a:endParaRPr lang="nl-NL" sz="2400" dirty="0"/>
          </a:p>
        </p:txBody>
      </p:sp>
    </p:spTree>
    <p:extLst>
      <p:ext uri="{BB962C8B-B14F-4D97-AF65-F5344CB8AC3E}">
        <p14:creationId xmlns:p14="http://schemas.microsoft.com/office/powerpoint/2010/main" val="686021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stretch>
            <a:fillRect/>
          </a:stretch>
        </p:blipFill>
        <p:spPr>
          <a:xfrm>
            <a:off x="695325" y="1337990"/>
            <a:ext cx="10752964" cy="4962227"/>
          </a:xfrm>
          <a:prstGeom prst="rect">
            <a:avLst/>
          </a:prstGeom>
        </p:spPr>
      </p:pic>
      <p:sp>
        <p:nvSpPr>
          <p:cNvPr id="6" name="Tijdelijke aanduiding voor inhoud 2"/>
          <p:cNvSpPr>
            <a:spLocks noGrp="1"/>
          </p:cNvSpPr>
          <p:nvPr>
            <p:ph idx="1"/>
          </p:nvPr>
        </p:nvSpPr>
        <p:spPr>
          <a:xfrm>
            <a:off x="695325" y="620713"/>
            <a:ext cx="11181806" cy="485711"/>
          </a:xfrm>
        </p:spPr>
        <p:txBody>
          <a:bodyPr lIns="0" tIns="0" rIns="0" bIns="0">
            <a:noAutofit/>
          </a:bodyPr>
          <a:lstStyle/>
          <a:p>
            <a:pPr marL="0" indent="0">
              <a:buNone/>
            </a:pPr>
            <a:r>
              <a:rPr lang="nl-NL" sz="3200" b="1" dirty="0">
                <a:solidFill>
                  <a:srgbClr val="28A532"/>
                </a:solidFill>
                <a:latin typeface="Calibri" charset="0"/>
                <a:ea typeface="Calibri" charset="0"/>
                <a:cs typeface="Calibri" charset="0"/>
              </a:rPr>
              <a:t>Wat is ons spaarmotief?</a:t>
            </a:r>
            <a:br>
              <a:rPr lang="nl-NL" sz="3200" b="1" dirty="0">
                <a:solidFill>
                  <a:srgbClr val="28A532"/>
                </a:solidFill>
                <a:latin typeface="Calibri" charset="0"/>
                <a:ea typeface="Calibri" charset="0"/>
                <a:cs typeface="Calibri" charset="0"/>
              </a:rPr>
            </a:br>
            <a:endParaRPr lang="nl-NL" sz="3200" dirty="0">
              <a:cs typeface="Arial" panose="020B0604020202020204" pitchFamily="34" charset="0"/>
            </a:endParaRPr>
          </a:p>
        </p:txBody>
      </p:sp>
    </p:spTree>
    <p:extLst>
      <p:ext uri="{BB962C8B-B14F-4D97-AF65-F5344CB8AC3E}">
        <p14:creationId xmlns:p14="http://schemas.microsoft.com/office/powerpoint/2010/main" val="2061475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TotalTime>
  <Words>841</Words>
  <Application>Microsoft Office PowerPoint</Application>
  <PresentationFormat>Breedbeeld</PresentationFormat>
  <Paragraphs>95</Paragraphs>
  <Slides>9</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Wingdings</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Er kunnen verschillende redenen zijn waarom mensen geld sparen. We noemen dit spaarmotieven.</vt:lpstr>
      <vt:lpstr>PowerPoint-presentatie</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LocalUser</dc:creator>
  <cp:lastModifiedBy>A. Amagir</cp:lastModifiedBy>
  <cp:revision>138</cp:revision>
  <cp:lastPrinted>2018-01-11T10:09:51Z</cp:lastPrinted>
  <dcterms:created xsi:type="dcterms:W3CDTF">2017-09-04T19:25:54Z</dcterms:created>
  <dcterms:modified xsi:type="dcterms:W3CDTF">2018-03-02T10:47:29Z</dcterms:modified>
</cp:coreProperties>
</file>