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60" r:id="rId2"/>
    <p:sldId id="300" r:id="rId3"/>
    <p:sldId id="266" r:id="rId4"/>
    <p:sldId id="303" r:id="rId5"/>
    <p:sldId id="301" r:id="rId6"/>
    <p:sldId id="302" r:id="rId7"/>
    <p:sldId id="305" r:id="rId8"/>
    <p:sldId id="279" r:id="rId9"/>
    <p:sldId id="287" r:id="rId10"/>
    <p:sldId id="280" r:id="rId11"/>
    <p:sldId id="306" r:id="rId12"/>
    <p:sldId id="299" r:id="rId13"/>
    <p:sldId id="304" r:id="rId14"/>
    <p:sldId id="307" r:id="rId15"/>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autoAdjust="0"/>
    <p:restoredTop sz="58307" autoAdjust="0"/>
  </p:normalViewPr>
  <p:slideViewPr>
    <p:cSldViewPr snapToGrid="0">
      <p:cViewPr varScale="1">
        <p:scale>
          <a:sx n="68" d="100"/>
          <a:sy n="68" d="100"/>
        </p:scale>
        <p:origin x="1458" y="60"/>
      </p:cViewPr>
      <p:guideLst>
        <p:guide orient="horz" pos="391"/>
        <p:guide pos="4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651C0660-C4AF-4FF1-A05B-7F8FF0B271B3}" type="datetimeFigureOut">
              <a:rPr lang="nl-NL" smtClean="0"/>
              <a:pPr/>
              <a:t>2-3-2018</a:t>
            </a:fld>
            <a:endParaRPr lang="nl-NL"/>
          </a:p>
        </p:txBody>
      </p:sp>
      <p:sp>
        <p:nvSpPr>
          <p:cNvPr id="4" name="Tijdelijke aanduiding voor voettekst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96FFAB02-5475-4959-9A23-C74BB3BD9BCB}" type="slidenum">
              <a:rPr lang="nl-NL" smtClean="0"/>
              <a:pPr/>
              <a:t>‹nr.›</a:t>
            </a:fld>
            <a:endParaRPr lang="nl-NL"/>
          </a:p>
        </p:txBody>
      </p:sp>
    </p:spTree>
    <p:extLst>
      <p:ext uri="{BB962C8B-B14F-4D97-AF65-F5344CB8AC3E}">
        <p14:creationId xmlns:p14="http://schemas.microsoft.com/office/powerpoint/2010/main" val="1456395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754C1DAF-5D77-4377-A330-003DF386E0CB}" type="datetimeFigureOut">
              <a:rPr lang="nl-NL" smtClean="0"/>
              <a:pPr/>
              <a:t>2-3-2018</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87EA5270-7A1D-49CE-AC95-A50CE0007E35}" type="slidenum">
              <a:rPr lang="nl-NL" smtClean="0"/>
              <a:pPr/>
              <a:t>‹nr.›</a:t>
            </a:fld>
            <a:endParaRPr lang="nl-NL"/>
          </a:p>
        </p:txBody>
      </p:sp>
    </p:spTree>
    <p:extLst>
      <p:ext uri="{BB962C8B-B14F-4D97-AF65-F5344CB8AC3E}">
        <p14:creationId xmlns:p14="http://schemas.microsoft.com/office/powerpoint/2010/main" val="31406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a:t>
            </a:fld>
            <a:endParaRPr lang="nl-NL"/>
          </a:p>
        </p:txBody>
      </p:sp>
    </p:spTree>
    <p:extLst>
      <p:ext uri="{BB962C8B-B14F-4D97-AF65-F5344CB8AC3E}">
        <p14:creationId xmlns:p14="http://schemas.microsoft.com/office/powerpoint/2010/main" val="3946673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Bespreek</a:t>
            </a:r>
            <a:r>
              <a:rPr lang="nl-NL" sz="1200" b="1" kern="1200" baseline="0" dirty="0" smtClean="0">
                <a:solidFill>
                  <a:schemeClr val="tx1"/>
                </a:solidFill>
                <a:effectLst/>
                <a:latin typeface="+mn-lt"/>
                <a:ea typeface="+mn-ea"/>
                <a:cs typeface="+mn-cs"/>
              </a:rPr>
              <a:t> tot slot een aantal tabellen van leerlingen na! </a:t>
            </a:r>
            <a:endParaRPr lang="nl-NL" sz="1200" kern="1200" dirty="0" smtClean="0">
              <a:solidFill>
                <a:schemeClr val="tx1"/>
              </a:solidFill>
              <a:effectLst/>
              <a:latin typeface="+mn-lt"/>
              <a:ea typeface="+mn-ea"/>
              <a:cs typeface="+mn-cs"/>
            </a:endParaRPr>
          </a:p>
          <a:p>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rgbClr val="FF0000"/>
                </a:solidFill>
                <a:effectLst/>
                <a:latin typeface="+mn-lt"/>
                <a:ea typeface="+mn-ea"/>
                <a:cs typeface="+mn-cs"/>
              </a:rPr>
              <a:t>Misschien geven sommige</a:t>
            </a:r>
            <a:r>
              <a:rPr lang="nl-NL" sz="1200" b="0" i="0" kern="1200" baseline="0" dirty="0" smtClean="0">
                <a:solidFill>
                  <a:srgbClr val="FF0000"/>
                </a:solidFill>
                <a:effectLst/>
                <a:latin typeface="+mn-lt"/>
                <a:ea typeface="+mn-ea"/>
                <a:cs typeface="+mn-cs"/>
              </a:rPr>
              <a:t> leerlingen aan dat ze wel erg lang moeten sparen, leg dan uit dat het bedrag lenen misschien verleidelijk is, omdat je dan meteen het product hebt, maar het terugbetalen van deze lening duurt vaak veel langer, omdat je er rente over betaalt. Daarnaast kun je hierdoor ook in de problemen (schulden) komen omdat je je vaste lasten daardoor niet meer kan betalen.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kern="1200" baseline="0" dirty="0" smtClean="0">
              <a:solidFill>
                <a:srgbClr val="FF0000"/>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12</a:t>
            </a:fld>
            <a:endParaRPr lang="nl-NL"/>
          </a:p>
        </p:txBody>
      </p:sp>
    </p:spTree>
    <p:extLst>
      <p:ext uri="{BB962C8B-B14F-4D97-AF65-F5344CB8AC3E}">
        <p14:creationId xmlns:p14="http://schemas.microsoft.com/office/powerpoint/2010/main" val="373790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Leerlingen hebben</a:t>
            </a:r>
            <a:r>
              <a:rPr lang="nl-NL" baseline="0" dirty="0" smtClean="0"/>
              <a:t> nog niet gespaard, maar ze kunnen wel hun spaardoel en spaarbedrag invullen.</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13</a:t>
            </a:fld>
            <a:endParaRPr lang="nl-NL"/>
          </a:p>
        </p:txBody>
      </p:sp>
    </p:spTree>
    <p:extLst>
      <p:ext uri="{BB962C8B-B14F-4D97-AF65-F5344CB8AC3E}">
        <p14:creationId xmlns:p14="http://schemas.microsoft.com/office/powerpoint/2010/main" val="289882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Kort toelichten! Ze mogen</a:t>
            </a:r>
            <a:r>
              <a:rPr lang="nl-NL" baseline="0" dirty="0" smtClean="0"/>
              <a:t> dit ook </a:t>
            </a:r>
            <a:r>
              <a:rPr lang="nl-NL" baseline="0" smtClean="0"/>
              <a:t>met broers </a:t>
            </a:r>
            <a:r>
              <a:rPr lang="nl-NL" baseline="0" dirty="0" smtClean="0"/>
              <a:t>en zussen bespreken.</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14</a:t>
            </a:fld>
            <a:endParaRPr lang="nl-NL"/>
          </a:p>
        </p:txBody>
      </p:sp>
    </p:spTree>
    <p:extLst>
      <p:ext uri="{BB962C8B-B14F-4D97-AF65-F5344CB8AC3E}">
        <p14:creationId xmlns:p14="http://schemas.microsoft.com/office/powerpoint/2010/main" val="206446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u="none" strike="noStrike"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Bespreek heel kort de take-home opdracht na. </a:t>
            </a:r>
            <a:r>
              <a:rPr lang="nl-NL" sz="1200" kern="1200" smtClean="0">
                <a:solidFill>
                  <a:schemeClr val="tx1"/>
                </a:solidFill>
                <a:effectLst/>
                <a:latin typeface="+mn-lt"/>
                <a:ea typeface="+mn-ea"/>
                <a:cs typeface="+mn-cs"/>
              </a:rPr>
              <a:t>Sommige leerlingen vinden het lastig om thuis over geldzaken te praten, ga hier individueel op in.</a:t>
            </a:r>
            <a:endParaRPr lang="nl-NL" sz="1200" kern="1200" dirty="0" smtClean="0">
              <a:solidFill>
                <a:schemeClr val="tx1"/>
              </a:solidFill>
              <a:effectLst/>
              <a:latin typeface="+mn-lt"/>
              <a:ea typeface="+mn-ea"/>
              <a:cs typeface="+mn-cs"/>
            </a:endParaRPr>
          </a:p>
          <a:p>
            <a:endParaRPr lang="nl-NL" sz="1200" b="1" u="sng"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2</a:t>
            </a:fld>
            <a:endParaRPr lang="nl-NL"/>
          </a:p>
        </p:txBody>
      </p:sp>
    </p:spTree>
    <p:extLst>
      <p:ext uri="{BB962C8B-B14F-4D97-AF65-F5344CB8AC3E}">
        <p14:creationId xmlns:p14="http://schemas.microsoft.com/office/powerpoint/2010/main" val="348247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Inleiding</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Om onze droom werkelijkheid te laten worden is het belangrijk om een spaarplan te maken. Geef aan dat er een </a:t>
            </a:r>
            <a:r>
              <a:rPr lang="nl-NL" sz="1200" b="1" kern="1200" dirty="0" smtClean="0">
                <a:solidFill>
                  <a:schemeClr val="tx1"/>
                </a:solidFill>
                <a:effectLst/>
                <a:latin typeface="+mn-lt"/>
                <a:ea typeface="+mn-ea"/>
                <a:cs typeface="+mn-cs"/>
              </a:rPr>
              <a:t>bepaalde planning aan voorafgaat</a:t>
            </a:r>
            <a:r>
              <a:rPr lang="nl-NL" sz="1200" b="1"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De eerste stap van het spaarplan hebben we de vorige les al uitgevoerd door onze inkomsten en uitgaven op een rijtje te krijgen. Sparen gaat altijd sneller als je een plan hebt. Een spaarplan maken, helpt je om je spaardoel sneller te behalen.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4</a:t>
            </a:fld>
            <a:endParaRPr lang="nl-NL"/>
          </a:p>
        </p:txBody>
      </p:sp>
    </p:spTree>
    <p:extLst>
      <p:ext uri="{BB962C8B-B14F-4D97-AF65-F5344CB8AC3E}">
        <p14:creationId xmlns:p14="http://schemas.microsoft.com/office/powerpoint/2010/main" val="191692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(5 minuten)</a:t>
            </a:r>
            <a:endParaRPr lang="nl-NL" sz="1200" i="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Voordat je </a:t>
            </a:r>
            <a:r>
              <a:rPr lang="nl-NL" sz="1200" b="1" kern="1200" dirty="0" smtClean="0">
                <a:solidFill>
                  <a:schemeClr val="tx1"/>
                </a:solidFill>
                <a:effectLst/>
                <a:latin typeface="+mn-lt"/>
                <a:ea typeface="+mn-ea"/>
                <a:cs typeface="+mn-cs"/>
              </a:rPr>
              <a:t>de clip laat zien</a:t>
            </a:r>
            <a:r>
              <a:rPr lang="nl-NL" sz="1200" kern="1200" dirty="0" smtClean="0">
                <a:solidFill>
                  <a:schemeClr val="tx1"/>
                </a:solidFill>
                <a:effectLst/>
                <a:latin typeface="+mn-lt"/>
                <a:ea typeface="+mn-ea"/>
                <a:cs typeface="+mn-cs"/>
              </a:rPr>
              <a:t> van stack je money (https://www.puna.nl/video-3/), zeg je leerlingen de kijkopdracht erbij te houden uit het werkboekje (les 3, opdracht 1).</a:t>
            </a:r>
          </a:p>
          <a:p>
            <a:r>
              <a:rPr lang="nl-NL" sz="1200" b="0" kern="1200" dirty="0" smtClean="0">
                <a:solidFill>
                  <a:schemeClr val="tx1"/>
                </a:solidFill>
                <a:effectLst/>
                <a:latin typeface="+mn-lt"/>
                <a:ea typeface="+mn-ea"/>
                <a:cs typeface="+mn-cs"/>
              </a:rPr>
              <a:t>Je</a:t>
            </a:r>
            <a:r>
              <a:rPr lang="nl-NL" sz="1200" b="0" kern="1200" baseline="0" dirty="0" smtClean="0">
                <a:solidFill>
                  <a:schemeClr val="tx1"/>
                </a:solidFill>
                <a:effectLst/>
                <a:latin typeface="+mn-lt"/>
                <a:ea typeface="+mn-ea"/>
                <a:cs typeface="+mn-cs"/>
              </a:rPr>
              <a:t> kunt leerlingen in de gelegenheid stellen om nogmaals naar de vragen te kijken </a:t>
            </a:r>
            <a:r>
              <a:rPr lang="nl-NL" sz="1200" b="0" kern="1200" baseline="0" dirty="0" err="1" smtClean="0">
                <a:solidFill>
                  <a:schemeClr val="tx1"/>
                </a:solidFill>
                <a:effectLst/>
                <a:latin typeface="+mn-lt"/>
                <a:ea typeface="+mn-ea"/>
                <a:cs typeface="+mn-cs"/>
              </a:rPr>
              <a:t>a.h.v</a:t>
            </a:r>
            <a:r>
              <a:rPr lang="nl-NL" sz="1200" b="0" kern="1200" baseline="0" dirty="0" smtClean="0">
                <a:solidFill>
                  <a:schemeClr val="tx1"/>
                </a:solidFill>
                <a:effectLst/>
                <a:latin typeface="+mn-lt"/>
                <a:ea typeface="+mn-ea"/>
                <a:cs typeface="+mn-cs"/>
              </a:rPr>
              <a:t> de </a:t>
            </a:r>
            <a:r>
              <a:rPr lang="nl-NL" sz="1200" b="0" kern="1200" baseline="0" dirty="0" err="1" smtClean="0">
                <a:solidFill>
                  <a:schemeClr val="tx1"/>
                </a:solidFill>
                <a:effectLst/>
                <a:latin typeface="+mn-lt"/>
                <a:ea typeface="+mn-ea"/>
                <a:cs typeface="+mn-cs"/>
              </a:rPr>
              <a:t>l</a:t>
            </a:r>
            <a:r>
              <a:rPr lang="nl-NL" sz="1200" b="0" kern="1200" dirty="0" err="1" smtClean="0">
                <a:solidFill>
                  <a:schemeClr val="tx1"/>
                </a:solidFill>
                <a:effectLst/>
                <a:latin typeface="+mn-lt"/>
                <a:ea typeface="+mn-ea"/>
                <a:cs typeface="+mn-cs"/>
              </a:rPr>
              <a:t>yrics</a:t>
            </a:r>
            <a:r>
              <a:rPr lang="nl-NL" sz="1200" b="0" kern="1200" dirty="0" smtClean="0">
                <a:solidFill>
                  <a:schemeClr val="tx1"/>
                </a:solidFill>
                <a:effectLst/>
                <a:latin typeface="+mn-lt"/>
                <a:ea typeface="+mn-ea"/>
                <a:cs typeface="+mn-cs"/>
              </a:rPr>
              <a:t> (les 3, na opdracht 1 – blz. 12 van het werkboekje</a:t>
            </a:r>
            <a:r>
              <a:rPr lang="nl-NL" sz="1200" b="0" u="sng" kern="1200" dirty="0" smtClean="0">
                <a:solidFill>
                  <a:schemeClr val="tx1"/>
                </a:solidFill>
                <a:effectLst/>
                <a:latin typeface="+mn-lt"/>
                <a:ea typeface="+mn-ea"/>
                <a:cs typeface="+mn-cs"/>
              </a:rPr>
              <a:t>)</a:t>
            </a:r>
            <a:r>
              <a:rPr lang="nl-NL" sz="1200" b="0" kern="1200" dirty="0" smtClean="0">
                <a:solidFill>
                  <a:schemeClr val="tx1"/>
                </a:solidFill>
                <a:effectLst/>
                <a:latin typeface="+mn-lt"/>
                <a:ea typeface="+mn-ea"/>
                <a:cs typeface="+mn-cs"/>
              </a:rPr>
              <a:t>. </a:t>
            </a:r>
            <a:endParaRPr lang="nl-NL" b="0"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5</a:t>
            </a:fld>
            <a:endParaRPr lang="nl-NL"/>
          </a:p>
        </p:txBody>
      </p:sp>
    </p:spTree>
    <p:extLst>
      <p:ext uri="{BB962C8B-B14F-4D97-AF65-F5344CB8AC3E}">
        <p14:creationId xmlns:p14="http://schemas.microsoft.com/office/powerpoint/2010/main" val="281690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(7 minuten)</a:t>
            </a:r>
          </a:p>
          <a:p>
            <a:r>
              <a:rPr lang="nl-NL" sz="1200" kern="1200" dirty="0" smtClean="0">
                <a:solidFill>
                  <a:schemeClr val="tx1"/>
                </a:solidFill>
                <a:effectLst/>
                <a:latin typeface="+mn-lt"/>
                <a:ea typeface="+mn-ea"/>
                <a:cs typeface="+mn-cs"/>
              </a:rPr>
              <a:t>Bespreek de vragen van de kijkopdracht heel kort na: wat wil de rapper ons vertellen, kun je je hierin vinden? </a:t>
            </a:r>
          </a:p>
          <a:p>
            <a:endParaRPr lang="nl-NL" sz="1200" b="1" i="1" kern="1200" dirty="0" smtClean="0">
              <a:solidFill>
                <a:schemeClr val="tx1"/>
              </a:solidFill>
              <a:effectLst/>
              <a:latin typeface="+mn-lt"/>
              <a:ea typeface="+mn-ea"/>
              <a:cs typeface="+mn-cs"/>
            </a:endParaRPr>
          </a:p>
          <a:p>
            <a:r>
              <a:rPr lang="nl-NL" sz="1200" b="1" i="1" kern="1200" dirty="0" smtClean="0">
                <a:solidFill>
                  <a:schemeClr val="tx1"/>
                </a:solidFill>
                <a:effectLst/>
                <a:latin typeface="+mn-lt"/>
                <a:ea typeface="+mn-ea"/>
                <a:cs typeface="+mn-cs"/>
              </a:rPr>
              <a:t>Antwoorden kijkwijzer vragen ‘Stack je money’ </a:t>
            </a:r>
            <a:endParaRPr lang="nl-NL" sz="1200" kern="1200" dirty="0" smtClean="0">
              <a:solidFill>
                <a:schemeClr val="tx1"/>
              </a:solidFill>
              <a:effectLst/>
              <a:latin typeface="+mn-lt"/>
              <a:ea typeface="+mn-ea"/>
              <a:cs typeface="+mn-cs"/>
            </a:endParaRPr>
          </a:p>
          <a:p>
            <a:pPr lvl="0"/>
            <a:r>
              <a:rPr lang="fr-BE" sz="1200" kern="1200" dirty="0" smtClean="0">
                <a:solidFill>
                  <a:schemeClr val="tx1"/>
                </a:solidFill>
                <a:effectLst/>
                <a:latin typeface="+mn-lt"/>
                <a:ea typeface="+mn-ea"/>
                <a:cs typeface="+mn-cs"/>
              </a:rPr>
              <a:t>Wat </a:t>
            </a:r>
            <a:r>
              <a:rPr lang="fr-BE" sz="1200" kern="1200" dirty="0" err="1" smtClean="0">
                <a:solidFill>
                  <a:schemeClr val="tx1"/>
                </a:solidFill>
                <a:effectLst/>
                <a:latin typeface="+mn-lt"/>
                <a:ea typeface="+mn-ea"/>
                <a:cs typeface="+mn-cs"/>
              </a:rPr>
              <a:t>betekent</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stack</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Antwoord: </a:t>
            </a:r>
            <a:r>
              <a:rPr lang="nl-NL" sz="1200" i="1" kern="1200" dirty="0" smtClean="0">
                <a:solidFill>
                  <a:schemeClr val="tx1"/>
                </a:solidFill>
                <a:effectLst/>
                <a:latin typeface="+mn-lt"/>
                <a:ea typeface="+mn-ea"/>
                <a:cs typeface="+mn-cs"/>
              </a:rPr>
              <a:t>Stapelen (stapel je geld).</a:t>
            </a:r>
            <a:endParaRPr lang="nl-NL" sz="1200" kern="1200" dirty="0" smtClean="0">
              <a:solidFill>
                <a:schemeClr val="tx1"/>
              </a:solidFill>
              <a:effectLst/>
              <a:latin typeface="+mn-lt"/>
              <a:ea typeface="+mn-ea"/>
              <a:cs typeface="+mn-cs"/>
            </a:endParaRPr>
          </a:p>
          <a:p>
            <a:pPr lvl="0"/>
            <a:r>
              <a:rPr lang="fr-BE" sz="1200" kern="1200" dirty="0" smtClean="0">
                <a:solidFill>
                  <a:schemeClr val="tx1"/>
                </a:solidFill>
                <a:effectLst/>
                <a:latin typeface="+mn-lt"/>
                <a:ea typeface="+mn-ea"/>
                <a:cs typeface="+mn-cs"/>
              </a:rPr>
              <a:t>Wat </a:t>
            </a:r>
            <a:r>
              <a:rPr lang="fr-BE" sz="1200" kern="1200" dirty="0" err="1" smtClean="0">
                <a:solidFill>
                  <a:schemeClr val="tx1"/>
                </a:solidFill>
                <a:effectLst/>
                <a:latin typeface="+mn-lt"/>
                <a:ea typeface="+mn-ea"/>
                <a:cs typeface="+mn-cs"/>
              </a:rPr>
              <a:t>betekent</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volgens</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jou</a:t>
            </a:r>
            <a:r>
              <a:rPr lang="fr-BE" sz="1200" kern="1200" dirty="0" smtClean="0">
                <a:solidFill>
                  <a:schemeClr val="tx1"/>
                </a:solidFill>
                <a:effectLst/>
                <a:latin typeface="+mn-lt"/>
                <a:ea typeface="+mn-ea"/>
                <a:cs typeface="+mn-cs"/>
              </a:rPr>
              <a:t> ‘de </a:t>
            </a:r>
            <a:r>
              <a:rPr lang="fr-BE" sz="1200" kern="1200" dirty="0" err="1" smtClean="0">
                <a:solidFill>
                  <a:schemeClr val="tx1"/>
                </a:solidFill>
                <a:effectLst/>
                <a:latin typeface="+mn-lt"/>
                <a:ea typeface="+mn-ea"/>
                <a:cs typeface="+mn-cs"/>
              </a:rPr>
              <a:t>bijstand</a:t>
            </a:r>
            <a:r>
              <a:rPr lang="fr-BE" sz="1200" kern="120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Antwoord: </a:t>
            </a:r>
            <a:r>
              <a:rPr lang="nl-NL" sz="1200" i="1" kern="1200" dirty="0" smtClean="0">
                <a:solidFill>
                  <a:schemeClr val="tx1"/>
                </a:solidFill>
                <a:effectLst/>
                <a:latin typeface="+mn-lt"/>
                <a:ea typeface="+mn-ea"/>
                <a:cs typeface="+mn-cs"/>
              </a:rPr>
              <a:t>Mensen die niet genoeg geld hebben om in hun eerste levensbehoeften (eten, drinken, onderdak) te voorzien, krijgen in Nederland geld.</a:t>
            </a:r>
            <a:endParaRPr lang="nl-NL" sz="1200" kern="1200" dirty="0" smtClean="0">
              <a:solidFill>
                <a:schemeClr val="tx1"/>
              </a:solidFill>
              <a:effectLst/>
              <a:latin typeface="+mn-lt"/>
              <a:ea typeface="+mn-ea"/>
              <a:cs typeface="+mn-cs"/>
            </a:endParaRPr>
          </a:p>
          <a:p>
            <a:pPr lvl="0"/>
            <a:r>
              <a:rPr lang="fr-BE" sz="1200" kern="1200" dirty="0" err="1" smtClean="0">
                <a:solidFill>
                  <a:schemeClr val="tx1"/>
                </a:solidFill>
                <a:effectLst/>
                <a:latin typeface="+mn-lt"/>
                <a:ea typeface="+mn-ea"/>
                <a:cs typeface="+mn-cs"/>
              </a:rPr>
              <a:t>Waar</a:t>
            </a:r>
            <a:r>
              <a:rPr lang="fr-BE" sz="1200" kern="1200" dirty="0" smtClean="0">
                <a:solidFill>
                  <a:schemeClr val="tx1"/>
                </a:solidFill>
                <a:effectLst/>
                <a:latin typeface="+mn-lt"/>
                <a:ea typeface="+mn-ea"/>
                <a:cs typeface="+mn-cs"/>
              </a:rPr>
              <a:t> kan je </a:t>
            </a:r>
            <a:r>
              <a:rPr lang="fr-BE" sz="1200" kern="1200" dirty="0" err="1" smtClean="0">
                <a:solidFill>
                  <a:schemeClr val="tx1"/>
                </a:solidFill>
                <a:effectLst/>
                <a:latin typeface="+mn-lt"/>
                <a:ea typeface="+mn-ea"/>
                <a:cs typeface="+mn-cs"/>
              </a:rPr>
              <a:t>volgens</a:t>
            </a:r>
            <a:r>
              <a:rPr lang="fr-BE" sz="1200" kern="1200" dirty="0" smtClean="0">
                <a:solidFill>
                  <a:schemeClr val="tx1"/>
                </a:solidFill>
                <a:effectLst/>
                <a:latin typeface="+mn-lt"/>
                <a:ea typeface="+mn-ea"/>
                <a:cs typeface="+mn-cs"/>
              </a:rPr>
              <a:t> de rapper je </a:t>
            </a:r>
            <a:r>
              <a:rPr lang="fr-BE" sz="1200" kern="1200" dirty="0" err="1" smtClean="0">
                <a:solidFill>
                  <a:schemeClr val="tx1"/>
                </a:solidFill>
                <a:effectLst/>
                <a:latin typeface="+mn-lt"/>
                <a:ea typeface="+mn-ea"/>
                <a:cs typeface="+mn-cs"/>
              </a:rPr>
              <a:t>geld</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sparen</a:t>
            </a:r>
            <a:r>
              <a:rPr lang="fr-BE" sz="1200" kern="1200" dirty="0" smtClean="0">
                <a:solidFill>
                  <a:schemeClr val="tx1"/>
                </a:solidFill>
                <a:effectLst/>
                <a:latin typeface="+mn-lt"/>
                <a:ea typeface="+mn-ea"/>
                <a:cs typeface="+mn-cs"/>
              </a:rPr>
              <a:t>? </a:t>
            </a:r>
            <a:br>
              <a:rPr lang="fr-BE" sz="1200" kern="1200" dirty="0" smtClean="0">
                <a:solidFill>
                  <a:schemeClr val="tx1"/>
                </a:solidFill>
                <a:effectLst/>
                <a:latin typeface="+mn-lt"/>
                <a:ea typeface="+mn-ea"/>
                <a:cs typeface="+mn-cs"/>
              </a:rPr>
            </a:br>
            <a:r>
              <a:rPr lang="fr-BE" sz="1200" kern="1200" dirty="0" err="1" smtClean="0">
                <a:solidFill>
                  <a:schemeClr val="tx1"/>
                </a:solidFill>
                <a:effectLst/>
                <a:latin typeface="+mn-lt"/>
                <a:ea typeface="+mn-ea"/>
                <a:cs typeface="+mn-cs"/>
              </a:rPr>
              <a:t>Antwoord</a:t>
            </a:r>
            <a:r>
              <a:rPr lang="fr-BE" sz="1200" kern="1200" dirty="0" smtClean="0">
                <a:solidFill>
                  <a:schemeClr val="tx1"/>
                </a:solidFill>
                <a:effectLst/>
                <a:latin typeface="+mn-lt"/>
                <a:ea typeface="+mn-ea"/>
                <a:cs typeface="+mn-cs"/>
              </a:rPr>
              <a:t>: </a:t>
            </a:r>
            <a:r>
              <a:rPr lang="fr-BE" sz="1200" i="1" kern="1200" dirty="0" smtClean="0">
                <a:solidFill>
                  <a:schemeClr val="tx1"/>
                </a:solidFill>
                <a:effectLst/>
                <a:latin typeface="+mn-lt"/>
                <a:ea typeface="+mn-ea"/>
                <a:cs typeface="+mn-cs"/>
              </a:rPr>
              <a:t>In </a:t>
            </a:r>
            <a:r>
              <a:rPr lang="fr-BE" sz="1200" i="1" kern="1200" dirty="0" err="1" smtClean="0">
                <a:solidFill>
                  <a:schemeClr val="tx1"/>
                </a:solidFill>
                <a:effectLst/>
                <a:latin typeface="+mn-lt"/>
                <a:ea typeface="+mn-ea"/>
                <a:cs typeface="+mn-cs"/>
              </a:rPr>
              <a:t>een</a:t>
            </a:r>
            <a:r>
              <a:rPr lang="fr-BE" sz="1200" i="1" kern="1200" dirty="0" smtClean="0">
                <a:solidFill>
                  <a:schemeClr val="tx1"/>
                </a:solidFill>
                <a:effectLst/>
                <a:latin typeface="+mn-lt"/>
                <a:ea typeface="+mn-ea"/>
                <a:cs typeface="+mn-cs"/>
              </a:rPr>
              <a:t> </a:t>
            </a:r>
            <a:r>
              <a:rPr lang="fr-BE" sz="1200" i="1" kern="1200" dirty="0" err="1" smtClean="0">
                <a:solidFill>
                  <a:schemeClr val="tx1"/>
                </a:solidFill>
                <a:effectLst/>
                <a:latin typeface="+mn-lt"/>
                <a:ea typeface="+mn-ea"/>
                <a:cs typeface="+mn-cs"/>
              </a:rPr>
              <a:t>schoenendoos</a:t>
            </a:r>
            <a:r>
              <a:rPr lang="fr-BE" sz="1200" i="1" kern="1200" dirty="0" smtClean="0">
                <a:solidFill>
                  <a:schemeClr val="tx1"/>
                </a:solidFill>
                <a:effectLst/>
                <a:latin typeface="+mn-lt"/>
                <a:ea typeface="+mn-ea"/>
                <a:cs typeface="+mn-cs"/>
              </a:rPr>
              <a:t> (cash) of op de </a:t>
            </a:r>
            <a:r>
              <a:rPr lang="fr-BE" sz="1200" i="1" kern="1200" dirty="0" err="1" smtClean="0">
                <a:solidFill>
                  <a:schemeClr val="tx1"/>
                </a:solidFill>
                <a:effectLst/>
                <a:latin typeface="+mn-lt"/>
                <a:ea typeface="+mn-ea"/>
                <a:cs typeface="+mn-cs"/>
              </a:rPr>
              <a:t>bank</a:t>
            </a:r>
            <a:r>
              <a:rPr lang="fr-BE" sz="1200" i="1" kern="1200" dirty="0" smtClean="0">
                <a:solidFill>
                  <a:schemeClr val="tx1"/>
                </a:solidFill>
                <a:effectLst/>
                <a:latin typeface="+mn-lt"/>
                <a:ea typeface="+mn-ea"/>
                <a:cs typeface="+mn-cs"/>
              </a:rPr>
              <a:t> (</a:t>
            </a:r>
            <a:r>
              <a:rPr lang="fr-BE" sz="1200" i="1" kern="1200" dirty="0" err="1" smtClean="0">
                <a:solidFill>
                  <a:schemeClr val="tx1"/>
                </a:solidFill>
                <a:effectLst/>
                <a:latin typeface="+mn-lt"/>
                <a:ea typeface="+mn-ea"/>
                <a:cs typeface="+mn-cs"/>
              </a:rPr>
              <a:t>spaarrekening</a:t>
            </a:r>
            <a:r>
              <a:rPr lang="fr-BE" sz="1200" i="1" kern="120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a:p>
            <a:pPr lvl="0"/>
            <a:r>
              <a:rPr lang="fr-BE" sz="1200" kern="1200" dirty="0" smtClean="0">
                <a:solidFill>
                  <a:schemeClr val="tx1"/>
                </a:solidFill>
                <a:effectLst/>
                <a:latin typeface="+mn-lt"/>
                <a:ea typeface="+mn-ea"/>
                <a:cs typeface="+mn-cs"/>
              </a:rPr>
              <a:t>Wat </a:t>
            </a:r>
            <a:r>
              <a:rPr lang="fr-BE" sz="1200" kern="1200" dirty="0" err="1" smtClean="0">
                <a:solidFill>
                  <a:schemeClr val="tx1"/>
                </a:solidFill>
                <a:effectLst/>
                <a:latin typeface="+mn-lt"/>
                <a:ea typeface="+mn-ea"/>
                <a:cs typeface="+mn-cs"/>
              </a:rPr>
              <a:t>zegt</a:t>
            </a:r>
            <a:r>
              <a:rPr lang="fr-BE" sz="1200" kern="1200" dirty="0" smtClean="0">
                <a:solidFill>
                  <a:schemeClr val="tx1"/>
                </a:solidFill>
                <a:effectLst/>
                <a:latin typeface="+mn-lt"/>
                <a:ea typeface="+mn-ea"/>
                <a:cs typeface="+mn-cs"/>
              </a:rPr>
              <a:t> de rapper over </a:t>
            </a:r>
            <a:r>
              <a:rPr lang="fr-BE" sz="1200" kern="1200" dirty="0" err="1" smtClean="0">
                <a:solidFill>
                  <a:schemeClr val="tx1"/>
                </a:solidFill>
                <a:effectLst/>
                <a:latin typeface="+mn-lt"/>
                <a:ea typeface="+mn-ea"/>
                <a:cs typeface="+mn-cs"/>
              </a:rPr>
              <a:t>fouten</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maken</a:t>
            </a:r>
            <a:r>
              <a:rPr lang="fr-BE" sz="1200" kern="1200" dirty="0" smtClean="0">
                <a:solidFill>
                  <a:schemeClr val="tx1"/>
                </a:solidFill>
                <a:effectLst/>
                <a:latin typeface="+mn-lt"/>
                <a:ea typeface="+mn-ea"/>
                <a:cs typeface="+mn-cs"/>
              </a:rPr>
              <a:t>?</a:t>
            </a:r>
            <a:br>
              <a:rPr lang="fr-BE" sz="1200" kern="1200" dirty="0" smtClean="0">
                <a:solidFill>
                  <a:schemeClr val="tx1"/>
                </a:solidFill>
                <a:effectLst/>
                <a:latin typeface="+mn-lt"/>
                <a:ea typeface="+mn-ea"/>
                <a:cs typeface="+mn-cs"/>
              </a:rPr>
            </a:br>
            <a:r>
              <a:rPr lang="fr-BE" sz="1200" kern="1200" dirty="0" err="1" smtClean="0">
                <a:solidFill>
                  <a:schemeClr val="tx1"/>
                </a:solidFill>
                <a:effectLst/>
                <a:latin typeface="+mn-lt"/>
                <a:ea typeface="+mn-ea"/>
                <a:cs typeface="+mn-cs"/>
              </a:rPr>
              <a:t>Antwoord</a:t>
            </a:r>
            <a:r>
              <a:rPr lang="fr-BE" sz="1200" kern="1200" dirty="0" smtClean="0">
                <a:solidFill>
                  <a:schemeClr val="tx1"/>
                </a:solidFill>
                <a:effectLst/>
                <a:latin typeface="+mn-lt"/>
                <a:ea typeface="+mn-ea"/>
                <a:cs typeface="+mn-cs"/>
              </a:rPr>
              <a:t>: </a:t>
            </a:r>
            <a:r>
              <a:rPr lang="fr-BE" sz="1200" i="1" kern="1200" dirty="0" err="1" smtClean="0">
                <a:solidFill>
                  <a:schemeClr val="tx1"/>
                </a:solidFill>
                <a:effectLst/>
                <a:latin typeface="+mn-lt"/>
                <a:ea typeface="+mn-ea"/>
                <a:cs typeface="+mn-cs"/>
              </a:rPr>
              <a:t>Fouten</a:t>
            </a:r>
            <a:r>
              <a:rPr lang="fr-BE" sz="1200" i="1" kern="1200" dirty="0" smtClean="0">
                <a:solidFill>
                  <a:schemeClr val="tx1"/>
                </a:solidFill>
                <a:effectLst/>
                <a:latin typeface="+mn-lt"/>
                <a:ea typeface="+mn-ea"/>
                <a:cs typeface="+mn-cs"/>
              </a:rPr>
              <a:t> </a:t>
            </a:r>
            <a:r>
              <a:rPr lang="fr-BE" sz="1200" i="1" kern="1200" dirty="0" err="1" smtClean="0">
                <a:solidFill>
                  <a:schemeClr val="tx1"/>
                </a:solidFill>
                <a:effectLst/>
                <a:latin typeface="+mn-lt"/>
                <a:ea typeface="+mn-ea"/>
                <a:cs typeface="+mn-cs"/>
              </a:rPr>
              <a:t>mag</a:t>
            </a:r>
            <a:r>
              <a:rPr lang="fr-BE" sz="1200" i="1" kern="1200" dirty="0" smtClean="0">
                <a:solidFill>
                  <a:schemeClr val="tx1"/>
                </a:solidFill>
                <a:effectLst/>
                <a:latin typeface="+mn-lt"/>
                <a:ea typeface="+mn-ea"/>
                <a:cs typeface="+mn-cs"/>
              </a:rPr>
              <a:t> je </a:t>
            </a:r>
            <a:r>
              <a:rPr lang="fr-BE" sz="1200" i="1" kern="1200" dirty="0" err="1" smtClean="0">
                <a:solidFill>
                  <a:schemeClr val="tx1"/>
                </a:solidFill>
                <a:effectLst/>
                <a:latin typeface="+mn-lt"/>
                <a:ea typeface="+mn-ea"/>
                <a:cs typeface="+mn-cs"/>
              </a:rPr>
              <a:t>maken</a:t>
            </a:r>
            <a:r>
              <a:rPr lang="fr-BE" sz="1200" i="1" kern="1200" dirty="0" smtClean="0">
                <a:solidFill>
                  <a:schemeClr val="tx1"/>
                </a:solidFill>
                <a:effectLst/>
                <a:latin typeface="+mn-lt"/>
                <a:ea typeface="+mn-ea"/>
                <a:cs typeface="+mn-cs"/>
              </a:rPr>
              <a:t>, </a:t>
            </a:r>
            <a:r>
              <a:rPr lang="fr-BE" sz="1200" i="1" kern="1200" dirty="0" err="1" smtClean="0">
                <a:solidFill>
                  <a:schemeClr val="tx1"/>
                </a:solidFill>
                <a:effectLst/>
                <a:latin typeface="+mn-lt"/>
                <a:ea typeface="+mn-ea"/>
                <a:cs typeface="+mn-cs"/>
              </a:rPr>
              <a:t>als</a:t>
            </a:r>
            <a:r>
              <a:rPr lang="fr-BE" sz="1200" i="1" kern="1200" dirty="0" smtClean="0">
                <a:solidFill>
                  <a:schemeClr val="tx1"/>
                </a:solidFill>
                <a:effectLst/>
                <a:latin typeface="+mn-lt"/>
                <a:ea typeface="+mn-ea"/>
                <a:cs typeface="+mn-cs"/>
              </a:rPr>
              <a:t> je er maar van </a:t>
            </a:r>
            <a:r>
              <a:rPr lang="fr-BE" sz="1200" i="1" kern="1200" dirty="0" err="1" smtClean="0">
                <a:solidFill>
                  <a:schemeClr val="tx1"/>
                </a:solidFill>
                <a:effectLst/>
                <a:latin typeface="+mn-lt"/>
                <a:ea typeface="+mn-ea"/>
                <a:cs typeface="+mn-cs"/>
              </a:rPr>
              <a:t>leert</a:t>
            </a:r>
            <a:r>
              <a:rPr lang="fr-BE" sz="1200" i="1" kern="120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a:p>
            <a:pPr lvl="0"/>
            <a:r>
              <a:rPr lang="fr-BE" sz="1200" kern="1200" dirty="0" smtClean="0">
                <a:solidFill>
                  <a:schemeClr val="tx1"/>
                </a:solidFill>
                <a:effectLst/>
                <a:latin typeface="+mn-lt"/>
                <a:ea typeface="+mn-ea"/>
                <a:cs typeface="+mn-cs"/>
              </a:rPr>
              <a:t>Wat </a:t>
            </a:r>
            <a:r>
              <a:rPr lang="fr-BE" sz="1200" kern="1200" dirty="0" err="1" smtClean="0">
                <a:solidFill>
                  <a:schemeClr val="tx1"/>
                </a:solidFill>
                <a:effectLst/>
                <a:latin typeface="+mn-lt"/>
                <a:ea typeface="+mn-ea"/>
                <a:cs typeface="+mn-cs"/>
              </a:rPr>
              <a:t>wilt</a:t>
            </a:r>
            <a:r>
              <a:rPr lang="fr-BE" sz="1200" kern="1200" dirty="0" smtClean="0">
                <a:solidFill>
                  <a:schemeClr val="tx1"/>
                </a:solidFill>
                <a:effectLst/>
                <a:latin typeface="+mn-lt"/>
                <a:ea typeface="+mn-ea"/>
                <a:cs typeface="+mn-cs"/>
              </a:rPr>
              <a:t> de rapper </a:t>
            </a:r>
            <a:r>
              <a:rPr lang="fr-BE" sz="1200" kern="1200" dirty="0" err="1" smtClean="0">
                <a:solidFill>
                  <a:schemeClr val="tx1"/>
                </a:solidFill>
                <a:effectLst/>
                <a:latin typeface="+mn-lt"/>
                <a:ea typeface="+mn-ea"/>
                <a:cs typeface="+mn-cs"/>
              </a:rPr>
              <a:t>duidelijk</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maken</a:t>
            </a:r>
            <a:r>
              <a:rPr lang="fr-BE" sz="1200" kern="1200" dirty="0" smtClean="0">
                <a:solidFill>
                  <a:schemeClr val="tx1"/>
                </a:solidFill>
                <a:effectLst/>
                <a:latin typeface="+mn-lt"/>
                <a:ea typeface="+mn-ea"/>
                <a:cs typeface="+mn-cs"/>
              </a:rPr>
              <a:t> in dit </a:t>
            </a:r>
            <a:r>
              <a:rPr lang="fr-BE" sz="1200" kern="1200" dirty="0" err="1" smtClean="0">
                <a:solidFill>
                  <a:schemeClr val="tx1"/>
                </a:solidFill>
                <a:effectLst/>
                <a:latin typeface="+mn-lt"/>
                <a:ea typeface="+mn-ea"/>
                <a:cs typeface="+mn-cs"/>
              </a:rPr>
              <a:t>filmpje</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als</a:t>
            </a:r>
            <a:r>
              <a:rPr lang="fr-BE" sz="1200" kern="1200" dirty="0" smtClean="0">
                <a:solidFill>
                  <a:schemeClr val="tx1"/>
                </a:solidFill>
                <a:effectLst/>
                <a:latin typeface="+mn-lt"/>
                <a:ea typeface="+mn-ea"/>
                <a:cs typeface="+mn-cs"/>
              </a:rPr>
              <a:t> het </a:t>
            </a:r>
            <a:r>
              <a:rPr lang="fr-BE" sz="1200" kern="1200" dirty="0" err="1" smtClean="0">
                <a:solidFill>
                  <a:schemeClr val="tx1"/>
                </a:solidFill>
                <a:effectLst/>
                <a:latin typeface="+mn-lt"/>
                <a:ea typeface="+mn-ea"/>
                <a:cs typeface="+mn-cs"/>
              </a:rPr>
              <a:t>gaat</a:t>
            </a:r>
            <a:r>
              <a:rPr lang="fr-BE" sz="1200" kern="1200" dirty="0" smtClean="0">
                <a:solidFill>
                  <a:schemeClr val="tx1"/>
                </a:solidFill>
                <a:effectLst/>
                <a:latin typeface="+mn-lt"/>
                <a:ea typeface="+mn-ea"/>
                <a:cs typeface="+mn-cs"/>
              </a:rPr>
              <a:t> om </a:t>
            </a:r>
            <a:r>
              <a:rPr lang="fr-BE" sz="1200" kern="1200" dirty="0" err="1" smtClean="0">
                <a:solidFill>
                  <a:schemeClr val="tx1"/>
                </a:solidFill>
                <a:effectLst/>
                <a:latin typeface="+mn-lt"/>
                <a:ea typeface="+mn-ea"/>
                <a:cs typeface="+mn-cs"/>
              </a:rPr>
              <a:t>geld</a:t>
            </a:r>
            <a:r>
              <a:rPr lang="fr-BE" sz="1200" kern="120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Antwoord: </a:t>
            </a:r>
            <a:r>
              <a:rPr lang="nl-NL" sz="1200" i="1" kern="1200" dirty="0" smtClean="0">
                <a:solidFill>
                  <a:schemeClr val="tx1"/>
                </a:solidFill>
                <a:effectLst/>
                <a:latin typeface="+mn-lt"/>
                <a:ea typeface="+mn-ea"/>
                <a:cs typeface="+mn-cs"/>
              </a:rPr>
              <a:t>Sparen is belangrijk, stack je money.</a:t>
            </a:r>
            <a:endParaRPr lang="nl-NL" sz="1200" kern="1200" dirty="0" smtClean="0">
              <a:solidFill>
                <a:schemeClr val="tx1"/>
              </a:solidFill>
              <a:effectLst/>
              <a:latin typeface="+mn-lt"/>
              <a:ea typeface="+mn-ea"/>
              <a:cs typeface="+mn-cs"/>
            </a:endParaRPr>
          </a:p>
          <a:p>
            <a:endParaRPr lang="nl-NL" sz="1200" b="1" i="1" kern="1200" dirty="0" smtClean="0">
              <a:solidFill>
                <a:schemeClr val="tx1"/>
              </a:solidFill>
              <a:effectLst/>
              <a:latin typeface="+mn-lt"/>
              <a:ea typeface="+mn-ea"/>
              <a:cs typeface="+mn-cs"/>
            </a:endParaRPr>
          </a:p>
          <a:p>
            <a:r>
              <a:rPr lang="nl-NL" sz="1200" b="1" i="1" kern="1200" dirty="0" smtClean="0">
                <a:solidFill>
                  <a:schemeClr val="tx1"/>
                </a:solidFill>
                <a:effectLst/>
                <a:latin typeface="+mn-lt"/>
                <a:ea typeface="+mn-ea"/>
                <a:cs typeface="+mn-cs"/>
              </a:rPr>
              <a:t>Begrippenlijst ‘’Stack je money’’</a:t>
            </a:r>
            <a:endParaRPr lang="nl-NL" sz="1200" kern="1200" dirty="0" smtClean="0">
              <a:solidFill>
                <a:schemeClr val="tx1"/>
              </a:solidFill>
              <a:effectLst/>
              <a:latin typeface="+mn-lt"/>
              <a:ea typeface="+mn-ea"/>
              <a:cs typeface="+mn-cs"/>
            </a:endParaRPr>
          </a:p>
          <a:p>
            <a:r>
              <a:rPr lang="nl-NL" sz="1200" kern="1200" dirty="0" err="1" smtClean="0">
                <a:solidFill>
                  <a:schemeClr val="tx1"/>
                </a:solidFill>
                <a:effectLst/>
                <a:latin typeface="+mn-lt"/>
                <a:ea typeface="+mn-ea"/>
                <a:cs typeface="+mn-cs"/>
              </a:rPr>
              <a:t>Saaf</a:t>
            </a:r>
            <a:r>
              <a:rPr lang="nl-NL" sz="1200" kern="1200" dirty="0" smtClean="0">
                <a:solidFill>
                  <a:schemeClr val="tx1"/>
                </a:solidFill>
                <a:effectLst/>
                <a:latin typeface="+mn-lt"/>
                <a:ea typeface="+mn-ea"/>
                <a:cs typeface="+mn-cs"/>
              </a:rPr>
              <a:t> = Geld</a:t>
            </a:r>
          </a:p>
          <a:p>
            <a:r>
              <a:rPr lang="nl-NL" sz="1200" kern="1200" dirty="0" err="1" smtClean="0">
                <a:solidFill>
                  <a:schemeClr val="tx1"/>
                </a:solidFill>
                <a:effectLst/>
                <a:latin typeface="+mn-lt"/>
                <a:ea typeface="+mn-ea"/>
                <a:cs typeface="+mn-cs"/>
              </a:rPr>
              <a:t>Doekoe</a:t>
            </a:r>
            <a:r>
              <a:rPr lang="nl-NL" sz="1200" kern="1200" dirty="0" smtClean="0">
                <a:solidFill>
                  <a:schemeClr val="tx1"/>
                </a:solidFill>
                <a:effectLst/>
                <a:latin typeface="+mn-lt"/>
                <a:ea typeface="+mn-ea"/>
                <a:cs typeface="+mn-cs"/>
              </a:rPr>
              <a:t> = Geld</a:t>
            </a:r>
          </a:p>
          <a:p>
            <a:r>
              <a:rPr lang="nl-NL" sz="1200" kern="1200" dirty="0" err="1" smtClean="0">
                <a:solidFill>
                  <a:schemeClr val="tx1"/>
                </a:solidFill>
                <a:effectLst/>
                <a:latin typeface="+mn-lt"/>
                <a:ea typeface="+mn-ea"/>
                <a:cs typeface="+mn-cs"/>
              </a:rPr>
              <a:t>Donnie</a:t>
            </a:r>
            <a:r>
              <a:rPr lang="nl-NL" sz="1200" kern="1200" dirty="0" smtClean="0">
                <a:solidFill>
                  <a:schemeClr val="tx1"/>
                </a:solidFill>
                <a:effectLst/>
                <a:latin typeface="+mn-lt"/>
                <a:ea typeface="+mn-ea"/>
                <a:cs typeface="+mn-cs"/>
              </a:rPr>
              <a:t> = Tien euro</a:t>
            </a:r>
          </a:p>
          <a:p>
            <a:r>
              <a:rPr lang="nl-NL" sz="1200" kern="1200" dirty="0" smtClean="0">
                <a:solidFill>
                  <a:schemeClr val="tx1"/>
                </a:solidFill>
                <a:effectLst/>
                <a:latin typeface="+mn-lt"/>
                <a:ea typeface="+mn-ea"/>
                <a:cs typeface="+mn-cs"/>
              </a:rPr>
              <a:t>Stack =  Stapelen (een stapel geld)</a:t>
            </a:r>
          </a:p>
          <a:p>
            <a:r>
              <a:rPr lang="nl-NL" sz="1200" kern="1200" dirty="0" err="1" smtClean="0">
                <a:solidFill>
                  <a:schemeClr val="tx1"/>
                </a:solidFill>
                <a:effectLst/>
                <a:latin typeface="+mn-lt"/>
                <a:ea typeface="+mn-ea"/>
                <a:cs typeface="+mn-cs"/>
              </a:rPr>
              <a:t>Niffo</a:t>
            </a:r>
            <a:r>
              <a:rPr lang="nl-NL" sz="1200" kern="1200" dirty="0" smtClean="0">
                <a:solidFill>
                  <a:schemeClr val="tx1"/>
                </a:solidFill>
                <a:effectLst/>
                <a:latin typeface="+mn-lt"/>
                <a:ea typeface="+mn-ea"/>
                <a:cs typeface="+mn-cs"/>
              </a:rPr>
              <a:t> = Neef</a:t>
            </a:r>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6</a:t>
            </a:fld>
            <a:endParaRPr lang="nl-NL"/>
          </a:p>
        </p:txBody>
      </p:sp>
    </p:spTree>
    <p:extLst>
      <p:ext uri="{BB962C8B-B14F-4D97-AF65-F5344CB8AC3E}">
        <p14:creationId xmlns:p14="http://schemas.microsoft.com/office/powerpoint/2010/main" val="177919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Wijs leerlingen op deze slide. Vraag aan de leerlingen hoe ze de boodschap van de</a:t>
            </a:r>
            <a:r>
              <a:rPr lang="nl-NL" baseline="0" dirty="0" smtClean="0"/>
              <a:t> clip hierin herkennen. Vraag ook hoe het kan dat jongeren in de schulden kunnen komen doordat ze niets sparen?</a:t>
            </a:r>
          </a:p>
          <a:p>
            <a:endParaRPr lang="nl-NL" baseline="0" dirty="0" smtClean="0"/>
          </a:p>
          <a:p>
            <a:r>
              <a:rPr lang="nl-NL" baseline="0" dirty="0" smtClean="0"/>
              <a:t>Vertel dat mensen zonder spaargeld niet voorbereid zijn op onverwachte uitgaven of inkomensterugval, werkloosheid, ziekte etc. en dat ze daardoor hun vaste lasten niet kunnen betalen en dat kan oplopen, want als de deurwaarder er aan te pas moet komen, dan lopen de kosten hoog op.</a:t>
            </a: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7</a:t>
            </a:fld>
            <a:endParaRPr lang="nl-NL"/>
          </a:p>
        </p:txBody>
      </p:sp>
    </p:spTree>
    <p:extLst>
      <p:ext uri="{BB962C8B-B14F-4D97-AF65-F5344CB8AC3E}">
        <p14:creationId xmlns:p14="http://schemas.microsoft.com/office/powerpoint/2010/main" val="1833436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Laat het </a:t>
            </a:r>
            <a:r>
              <a:rPr lang="nl-NL" sz="1200" b="1" kern="1200" dirty="0" smtClean="0">
                <a:solidFill>
                  <a:schemeClr val="tx1"/>
                </a:solidFill>
                <a:effectLst/>
                <a:latin typeface="+mn-lt"/>
                <a:ea typeface="+mn-ea"/>
                <a:cs typeface="+mn-cs"/>
              </a:rPr>
              <a:t>animatiefilmpje </a:t>
            </a:r>
            <a:r>
              <a:rPr lang="nl-NL" sz="1200" kern="1200" dirty="0" smtClean="0">
                <a:solidFill>
                  <a:schemeClr val="tx1"/>
                </a:solidFill>
                <a:effectLst/>
                <a:latin typeface="+mn-lt"/>
                <a:ea typeface="+mn-ea"/>
                <a:cs typeface="+mn-cs"/>
              </a:rPr>
              <a:t>zien van het spaarplan en vertel dat ze de stappen moeten opschrijven in hun werkboekje (</a:t>
            </a:r>
            <a:r>
              <a:rPr lang="nl-NL" sz="1200" b="1" kern="1200" dirty="0" smtClean="0">
                <a:solidFill>
                  <a:schemeClr val="tx1"/>
                </a:solidFill>
                <a:effectLst/>
                <a:latin typeface="+mn-lt"/>
                <a:ea typeface="+mn-ea"/>
                <a:cs typeface="+mn-cs"/>
              </a:rPr>
              <a:t>les 3, opdracht 2).</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Bespreek heel kort na door twee leerlingen naar de stappen te vragen. </a:t>
            </a:r>
            <a:r>
              <a:rPr lang="nl-NL" sz="1200" b="1" kern="1200" dirty="0" smtClean="0">
                <a:solidFill>
                  <a:schemeClr val="tx1"/>
                </a:solidFill>
                <a:effectLst/>
                <a:latin typeface="+mn-lt"/>
                <a:ea typeface="+mn-ea"/>
                <a:cs typeface="+mn-cs"/>
              </a:rPr>
              <a:t>Laat daarna pas slide 9 zien,</a:t>
            </a:r>
            <a:r>
              <a:rPr lang="nl-NL" sz="1200" kern="1200" dirty="0" smtClean="0">
                <a:solidFill>
                  <a:schemeClr val="tx1"/>
                </a:solidFill>
                <a:effectLst/>
                <a:latin typeface="+mn-lt"/>
                <a:ea typeface="+mn-ea"/>
                <a:cs typeface="+mn-cs"/>
              </a:rPr>
              <a:t> waarin het stappenplan staat. Vraag leerlingen waarom deze stappen</a:t>
            </a:r>
            <a:r>
              <a:rPr lang="nl-NL" sz="1200" kern="1200" baseline="0" dirty="0" smtClean="0">
                <a:solidFill>
                  <a:schemeClr val="tx1"/>
                </a:solidFill>
                <a:effectLst/>
                <a:latin typeface="+mn-lt"/>
                <a:ea typeface="+mn-ea"/>
                <a:cs typeface="+mn-cs"/>
              </a:rPr>
              <a:t> handig kunnen zijn als je ergens voor wil sparen. Wijs ze op het begrip samengestelde rente, controleer of dit is overgekomen.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dirty="0" smtClean="0"/>
              <a:t>(max. 2 minuten)</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8</a:t>
            </a:fld>
            <a:endParaRPr lang="nl-NL"/>
          </a:p>
        </p:txBody>
      </p:sp>
    </p:spTree>
    <p:extLst>
      <p:ext uri="{BB962C8B-B14F-4D97-AF65-F5344CB8AC3E}">
        <p14:creationId xmlns:p14="http://schemas.microsoft.com/office/powerpoint/2010/main" val="129071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a:t>
            </a:r>
            <a:r>
              <a:rPr lang="nl-NL" baseline="0" dirty="0" smtClean="0"/>
              <a:t> eventueel te herhalen.</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9</a:t>
            </a:fld>
            <a:endParaRPr lang="nl-NL"/>
          </a:p>
        </p:txBody>
      </p:sp>
    </p:spTree>
    <p:extLst>
      <p:ext uri="{BB962C8B-B14F-4D97-AF65-F5344CB8AC3E}">
        <p14:creationId xmlns:p14="http://schemas.microsoft.com/office/powerpoint/2010/main" val="51801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(15 minuten, inclusief nabespreking)</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In deze opdracht</a:t>
            </a:r>
            <a:r>
              <a:rPr lang="nl-NL" sz="1200" kern="1200" baseline="0" dirty="0" smtClean="0">
                <a:solidFill>
                  <a:schemeClr val="tx1"/>
                </a:solidFill>
                <a:effectLst/>
                <a:latin typeface="+mn-lt"/>
                <a:ea typeface="+mn-ea"/>
                <a:cs typeface="+mn-cs"/>
              </a:rPr>
              <a:t> zijn de vier stappen van het spaarplan wat uitgebreider dan in het filmpje, and</a:t>
            </a:r>
            <a:r>
              <a:rPr lang="nl-NL" sz="1200" kern="1200" dirty="0" smtClean="0">
                <a:solidFill>
                  <a:schemeClr val="tx1"/>
                </a:solidFill>
                <a:effectLst/>
                <a:latin typeface="+mn-lt"/>
                <a:ea typeface="+mn-ea"/>
                <a:cs typeface="+mn-cs"/>
              </a:rPr>
              <a:t>ers hebben de leerlingen te weinig structuur!</a:t>
            </a:r>
          </a:p>
          <a:p>
            <a:endParaRPr lang="nl-NL" sz="1200" kern="1200" dirty="0" smtClean="0">
              <a:solidFill>
                <a:schemeClr val="tx1"/>
              </a:solidFill>
              <a:effectLst/>
              <a:latin typeface="+mn-lt"/>
              <a:ea typeface="+mn-ea"/>
              <a:cs typeface="+mn-cs"/>
            </a:endParaRPr>
          </a:p>
          <a:p>
            <a:r>
              <a:rPr lang="nl-NL" sz="1200" b="0" kern="1200" dirty="0" smtClean="0">
                <a:solidFill>
                  <a:srgbClr val="FF0000"/>
                </a:solidFill>
                <a:effectLst/>
                <a:latin typeface="+mn-lt"/>
                <a:ea typeface="+mn-ea"/>
                <a:cs typeface="+mn-cs"/>
              </a:rPr>
              <a:t>Vertel de leerlingen dat ze nu gaan plannen hoe ze hun spaardoel kunnen bereiken. Welke stapjes (spaarplan) moeten er genomen worden, sta stil bij de stappen die op deze en de volgende slide staan. </a:t>
            </a:r>
            <a:endParaRPr lang="nl-NL" sz="1200" b="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Leerlingen mogen bij stap 2</a:t>
            </a:r>
            <a:r>
              <a:rPr lang="nl-NL" sz="1200" kern="1200" baseline="0" dirty="0" smtClean="0">
                <a:solidFill>
                  <a:schemeClr val="tx1"/>
                </a:solidFill>
                <a:effectLst/>
                <a:latin typeface="+mn-lt"/>
                <a:ea typeface="+mn-ea"/>
                <a:cs typeface="+mn-cs"/>
              </a:rPr>
              <a:t> op internet zoeken om hoeveel geld het ongeveer gaat. In les 7 gaan ze dit uitgebreider doen </a:t>
            </a:r>
            <a:r>
              <a:rPr lang="nl-NL" sz="1200" kern="1200" baseline="0" dirty="0" err="1" smtClean="0">
                <a:solidFill>
                  <a:schemeClr val="tx1"/>
                </a:solidFill>
                <a:effectLst/>
                <a:latin typeface="+mn-lt"/>
                <a:ea typeface="+mn-ea"/>
                <a:cs typeface="+mn-cs"/>
              </a:rPr>
              <a:t>a.h.v</a:t>
            </a:r>
            <a:r>
              <a:rPr lang="nl-NL" sz="1200" kern="1200" baseline="0" dirty="0" smtClean="0">
                <a:solidFill>
                  <a:schemeClr val="tx1"/>
                </a:solidFill>
                <a:effectLst/>
                <a:latin typeface="+mn-lt"/>
                <a:ea typeface="+mn-ea"/>
                <a:cs typeface="+mn-cs"/>
              </a:rPr>
              <a:t>. een beslismodel om de uiteindelijke beslissing te nemen. </a:t>
            </a:r>
          </a:p>
          <a:p>
            <a:endParaRPr lang="nl-NL" sz="1200" b="1" kern="1200" baseline="0" dirty="0" smtClean="0">
              <a:solidFill>
                <a:schemeClr val="tx1"/>
              </a:solidFill>
              <a:effectLst/>
              <a:latin typeface="+mn-lt"/>
              <a:ea typeface="+mn-ea"/>
              <a:cs typeface="+mn-cs"/>
            </a:endParaRPr>
          </a:p>
          <a:p>
            <a:r>
              <a:rPr lang="nl-NL" sz="1200" b="1" kern="1200" dirty="0" smtClean="0">
                <a:solidFill>
                  <a:srgbClr val="FF0000"/>
                </a:solidFill>
                <a:effectLst/>
                <a:latin typeface="+mn-lt"/>
                <a:ea typeface="+mn-ea"/>
                <a:cs typeface="+mn-cs"/>
              </a:rPr>
              <a:t>Opdracht 3 en 4 zijn de kern van de lessenreeks en moeten dus ook goed nabesproken worden!!</a:t>
            </a: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Tijdens het rondlopen goed kijken of leerlingen een uitdagende spaardoel hebben en/of</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het spaardoel niet te groot is. Ze moeten er</a:t>
            </a:r>
            <a:r>
              <a:rPr lang="nl-NL" sz="1200" kern="1200" baseline="0" dirty="0" smtClean="0">
                <a:solidFill>
                  <a:schemeClr val="tx1"/>
                </a:solidFill>
                <a:effectLst/>
                <a:latin typeface="+mn-lt"/>
                <a:ea typeface="+mn-ea"/>
                <a:cs typeface="+mn-cs"/>
              </a:rPr>
              <a:t> tussen de 2 maanden en één jaar mee bezig zijn.</a:t>
            </a:r>
            <a:endParaRPr lang="nl-NL" sz="1200" kern="1200" dirty="0" smtClean="0">
              <a:solidFill>
                <a:schemeClr val="tx1"/>
              </a:solidFill>
              <a:effectLst/>
              <a:latin typeface="+mn-lt"/>
              <a:ea typeface="+mn-ea"/>
              <a:cs typeface="+mn-cs"/>
            </a:endParaRPr>
          </a:p>
          <a:p>
            <a:endParaRPr lang="nl-NL" sz="1200" b="1" kern="1200" dirty="0" smtClean="0">
              <a:solidFill>
                <a:srgbClr val="FF0000"/>
              </a:solidFill>
              <a:effectLst/>
              <a:latin typeface="+mn-lt"/>
              <a:ea typeface="+mn-ea"/>
              <a:cs typeface="+mn-cs"/>
            </a:endParaRPr>
          </a:p>
          <a:p>
            <a:r>
              <a:rPr lang="nl-NL" sz="1200" b="1" kern="1200" dirty="0" smtClean="0">
                <a:solidFill>
                  <a:srgbClr val="FF0000"/>
                </a:solidFill>
                <a:effectLst/>
                <a:latin typeface="+mn-lt"/>
                <a:ea typeface="+mn-ea"/>
                <a:cs typeface="+mn-cs"/>
              </a:rPr>
              <a:t>Leerlingen die afwezig waren deze les, moeten dit als huiswerk maken!</a:t>
            </a: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10</a:t>
            </a:fld>
            <a:endParaRPr lang="nl-NL"/>
          </a:p>
        </p:txBody>
      </p:sp>
    </p:spTree>
    <p:extLst>
      <p:ext uri="{BB962C8B-B14F-4D97-AF65-F5344CB8AC3E}">
        <p14:creationId xmlns:p14="http://schemas.microsoft.com/office/powerpoint/2010/main" val="199737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44830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25400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00583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82088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40346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73293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3BAA44B-EF3C-4E37-82D9-9157AB1AA7E9}" type="datetimeFigureOut">
              <a:rPr lang="nl-NL" smtClean="0"/>
              <a:pPr/>
              <a:t>2-3-2018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61823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3BAA44B-EF3C-4E37-82D9-9157AB1AA7E9}" type="datetimeFigureOut">
              <a:rPr lang="nl-NL" smtClean="0"/>
              <a:pPr/>
              <a:t>2-3-2018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47542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3BAA44B-EF3C-4E37-82D9-9157AB1AA7E9}" type="datetimeFigureOut">
              <a:rPr lang="nl-NL" smtClean="0"/>
              <a:pPr/>
              <a:t>2-3-2018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53246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413428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9287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BF96F-3D2E-458F-8DC3-428938DAEE26}" type="slidenum">
              <a:rPr lang="nl-NL" smtClean="0"/>
              <a:pPr/>
              <a:t>‹nr.›</a:t>
            </a:fld>
            <a:endParaRPr lang="nl-NL"/>
          </a:p>
        </p:txBody>
      </p:sp>
    </p:spTree>
    <p:extLst>
      <p:ext uri="{BB962C8B-B14F-4D97-AF65-F5344CB8AC3E}">
        <p14:creationId xmlns:p14="http://schemas.microsoft.com/office/powerpoint/2010/main" val="265374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n6Q_UtHbKj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ibud.nl/beroepsmatig/jongeren-en-schuld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hyperlink" Target="https://www.youtube.com/watch?v=xGQanqF-0v0&amp;rel=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Afgeronde rechthoek 8"/>
          <p:cNvSpPr/>
          <p:nvPr/>
        </p:nvSpPr>
        <p:spPr>
          <a:xfrm>
            <a:off x="-978408" y="620713"/>
            <a:ext cx="5201273" cy="14173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366522" y="810579"/>
            <a:ext cx="8939005" cy="572144"/>
          </a:xfrm>
          <a:prstGeom prst="rect">
            <a:avLst/>
          </a:prstGeom>
          <a:noFill/>
        </p:spPr>
        <p:txBody>
          <a:bodyPr wrap="square" lIns="0" tIns="0" rIns="0" bIns="0" rtlCol="0">
            <a:spAutoFit/>
          </a:bodyPr>
          <a:lstStyle/>
          <a:p>
            <a:pPr>
              <a:lnSpc>
                <a:spcPts val="4400"/>
              </a:lnSpc>
            </a:pPr>
            <a:r>
              <a:rPr lang="nl-NL" sz="4400" b="1" dirty="0" err="1" smtClean="0">
                <a:solidFill>
                  <a:srgbClr val="642275"/>
                </a:solidFill>
              </a:rPr>
              <a:t>SpaarWijs</a:t>
            </a:r>
            <a:endParaRPr lang="nl-NL" sz="4400" b="1" dirty="0" smtClean="0">
              <a:solidFill>
                <a:srgbClr val="642275"/>
              </a:solidFill>
            </a:endParaRPr>
          </a:p>
        </p:txBody>
      </p:sp>
      <p:sp>
        <p:nvSpPr>
          <p:cNvPr id="11" name="Tekstvak 10"/>
          <p:cNvSpPr txBox="1"/>
          <p:nvPr/>
        </p:nvSpPr>
        <p:spPr>
          <a:xfrm>
            <a:off x="378846" y="1337894"/>
            <a:ext cx="9387327" cy="492443"/>
          </a:xfrm>
          <a:prstGeom prst="rect">
            <a:avLst/>
          </a:prstGeom>
          <a:noFill/>
        </p:spPr>
        <p:txBody>
          <a:bodyPr wrap="square" lIns="0" tIns="0" rIns="0" bIns="0" rtlCol="0">
            <a:spAutoFit/>
          </a:bodyPr>
          <a:lstStyle/>
          <a:p>
            <a:r>
              <a:rPr lang="nl-NL" sz="3200" dirty="0">
                <a:solidFill>
                  <a:srgbClr val="28A532"/>
                </a:solidFill>
              </a:rPr>
              <a:t>Les 3 </a:t>
            </a:r>
            <a:r>
              <a:rPr lang="nl-NL" sz="3200" b="1" dirty="0">
                <a:solidFill>
                  <a:srgbClr val="28A532"/>
                </a:solidFill>
              </a:rPr>
              <a:t>Stack Je Money</a:t>
            </a:r>
          </a:p>
        </p:txBody>
      </p:sp>
    </p:spTree>
    <p:extLst>
      <p:ext uri="{BB962C8B-B14F-4D97-AF65-F5344CB8AC3E}">
        <p14:creationId xmlns:p14="http://schemas.microsoft.com/office/powerpoint/2010/main" val="765121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5326" y="3425941"/>
            <a:ext cx="8599146" cy="3055881"/>
          </a:xfrm>
        </p:spPr>
        <p:txBody>
          <a:bodyPr lIns="0" tIns="0" rIns="0" bIns="0">
            <a:noAutofit/>
          </a:bodyPr>
          <a:lstStyle/>
          <a:p>
            <a:pPr marL="514350" indent="-514350">
              <a:buFont typeface="+mj-lt"/>
              <a:buAutoNum type="arabicPeriod"/>
            </a:pPr>
            <a:r>
              <a:rPr lang="nl-NL" sz="2400" dirty="0" smtClean="0"/>
              <a:t>Waar </a:t>
            </a:r>
            <a:r>
              <a:rPr lang="nl-NL" sz="2400" dirty="0"/>
              <a:t>spaar ik voor?</a:t>
            </a:r>
          </a:p>
          <a:p>
            <a:pPr marL="514350" indent="-514350">
              <a:buFont typeface="+mj-lt"/>
              <a:buAutoNum type="arabicPeriod"/>
            </a:pPr>
            <a:r>
              <a:rPr lang="nl-NL" sz="2400" dirty="0"/>
              <a:t>Wat is hier de prijs van? </a:t>
            </a:r>
            <a:r>
              <a:rPr lang="nl-NL" sz="2400" dirty="0" smtClean="0"/>
              <a:t>Zoek dit uit op internet!</a:t>
            </a:r>
            <a:endParaRPr lang="nl-NL" sz="2400" dirty="0"/>
          </a:p>
          <a:p>
            <a:pPr marL="514350" indent="-514350">
              <a:buFont typeface="+mj-lt"/>
              <a:buAutoNum type="arabicPeriod"/>
            </a:pPr>
            <a:r>
              <a:rPr lang="nl-NL" sz="2400" dirty="0"/>
              <a:t>Hoeveel spaargeld heb ik nu?</a:t>
            </a:r>
          </a:p>
          <a:p>
            <a:pPr marL="514350" indent="-514350">
              <a:buFont typeface="+mj-lt"/>
              <a:buAutoNum type="arabicPeriod"/>
            </a:pPr>
            <a:r>
              <a:rPr lang="nl-NL" sz="2400" dirty="0"/>
              <a:t>Hoeveel geld moet ik nog sparen?</a:t>
            </a:r>
          </a:p>
          <a:p>
            <a:pPr marL="514350" indent="-514350">
              <a:buFont typeface="+mj-lt"/>
              <a:buAutoNum type="arabicPeriod"/>
            </a:pPr>
            <a:r>
              <a:rPr lang="nl-NL" sz="2400" dirty="0" smtClean="0"/>
              <a:t>Overzicht: </a:t>
            </a:r>
            <a:r>
              <a:rPr lang="nl-NL" sz="2400" b="1" dirty="0"/>
              <a:t>h</a:t>
            </a:r>
            <a:r>
              <a:rPr lang="nl-NL" sz="2400" b="1" dirty="0" smtClean="0"/>
              <a:t>oeveel </a:t>
            </a:r>
            <a:r>
              <a:rPr lang="nl-NL" sz="2400" b="1" dirty="0"/>
              <a:t>kan ik per </a:t>
            </a:r>
            <a:r>
              <a:rPr lang="nl-NL" sz="2400" b="1" dirty="0" smtClean="0"/>
              <a:t>maand </a:t>
            </a:r>
            <a:r>
              <a:rPr lang="nl-NL" sz="2400" b="1" dirty="0"/>
              <a:t>sparen? </a:t>
            </a:r>
            <a:r>
              <a:rPr lang="nl-NL" sz="2400" dirty="0"/>
              <a:t>Zie hiervoor je </a:t>
            </a:r>
            <a:r>
              <a:rPr lang="nl-NL" sz="2400" dirty="0" smtClean="0"/>
              <a:t>begroting uit de vorige les.</a:t>
            </a:r>
            <a:endParaRPr lang="nl-NL" sz="2400" dirty="0"/>
          </a:p>
        </p:txBody>
      </p:sp>
      <p:pic>
        <p:nvPicPr>
          <p:cNvPr id="5" name="Afbeelding 4"/>
          <p:cNvPicPr>
            <a:picLocks noChangeAspect="1"/>
          </p:cNvPicPr>
          <p:nvPr/>
        </p:nvPicPr>
        <p:blipFill>
          <a:blip r:embed="rId3" cstate="print"/>
          <a:stretch>
            <a:fillRect/>
          </a:stretch>
        </p:blipFill>
        <p:spPr>
          <a:xfrm>
            <a:off x="9457392" y="1435261"/>
            <a:ext cx="2207739" cy="2286364"/>
          </a:xfrm>
          <a:prstGeom prst="rect">
            <a:avLst/>
          </a:prstGeom>
        </p:spPr>
      </p:pic>
      <p:sp>
        <p:nvSpPr>
          <p:cNvPr id="4" name="Tijdelijke aanduiding voor inhoud 2"/>
          <p:cNvSpPr txBox="1">
            <a:spLocks/>
          </p:cNvSpPr>
          <p:nvPr/>
        </p:nvSpPr>
        <p:spPr>
          <a:xfrm>
            <a:off x="695325" y="620713"/>
            <a:ext cx="9812655" cy="138699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3200" b="1" dirty="0">
                <a:solidFill>
                  <a:srgbClr val="28A532"/>
                </a:solidFill>
                <a:latin typeface="Calibri" charset="0"/>
                <a:ea typeface="Calibri" charset="0"/>
                <a:cs typeface="Calibri" charset="0"/>
              </a:rPr>
              <a:t>Hoe maak ik een spaarplan?</a:t>
            </a:r>
          </a:p>
          <a:p>
            <a:pPr>
              <a:buFont typeface="Wingdings" panose="05000000000000000000" pitchFamily="2" charset="2"/>
              <a:buChar char="ü"/>
            </a:pPr>
            <a:r>
              <a:rPr lang="nl-NL" sz="2400" b="1" dirty="0" smtClean="0">
                <a:latin typeface="Calibri" charset="0"/>
                <a:ea typeface="Calibri" charset="0"/>
                <a:cs typeface="Calibri" charset="0"/>
              </a:rPr>
              <a:t>Opdracht 3 en </a:t>
            </a:r>
            <a:r>
              <a:rPr lang="nl-NL" sz="2400" b="1" dirty="0" smtClean="0">
                <a:latin typeface="Calibri" charset="0"/>
                <a:ea typeface="Calibri" charset="0"/>
                <a:cs typeface="Calibri" charset="0"/>
              </a:rPr>
              <a:t>4, blz. 13 en 14</a:t>
            </a:r>
            <a:endParaRPr lang="nl-NL" sz="2400" b="1" dirty="0" smtClean="0">
              <a:latin typeface="Calibri" charset="0"/>
              <a:ea typeface="Calibri" charset="0"/>
              <a:cs typeface="Calibri" charset="0"/>
            </a:endParaRPr>
          </a:p>
          <a:p>
            <a:pPr>
              <a:buFont typeface="Wingdings" panose="05000000000000000000" pitchFamily="2" charset="2"/>
              <a:buChar char="ü"/>
            </a:pPr>
            <a:r>
              <a:rPr lang="nl-NL" sz="2400" b="1" dirty="0" smtClean="0">
                <a:latin typeface="Calibri" charset="0"/>
                <a:ea typeface="Calibri" charset="0"/>
                <a:cs typeface="Calibri" charset="0"/>
              </a:rPr>
              <a:t>Maximaal 10 minuten</a:t>
            </a:r>
          </a:p>
        </p:txBody>
      </p:sp>
      <p:sp>
        <p:nvSpPr>
          <p:cNvPr id="2" name="Rechthoek 1"/>
          <p:cNvSpPr/>
          <p:nvPr/>
        </p:nvSpPr>
        <p:spPr>
          <a:xfrm>
            <a:off x="695325" y="2330331"/>
            <a:ext cx="8089860" cy="738664"/>
          </a:xfrm>
          <a:prstGeom prst="rect">
            <a:avLst/>
          </a:prstGeom>
        </p:spPr>
        <p:txBody>
          <a:bodyPr wrap="square" lIns="0" tIns="0" rIns="0" bIns="0">
            <a:spAutoFit/>
          </a:bodyPr>
          <a:lstStyle/>
          <a:p>
            <a:r>
              <a:rPr lang="nl-NL" sz="2400" dirty="0">
                <a:cs typeface="Arial" panose="020B0604020202020204" pitchFamily="34" charset="0"/>
              </a:rPr>
              <a:t>Werk voor je eigen spaardoel het spaarplan uit aan de hand van de volgende stappen.</a:t>
            </a:r>
          </a:p>
        </p:txBody>
      </p:sp>
    </p:spTree>
    <p:extLst>
      <p:ext uri="{BB962C8B-B14F-4D97-AF65-F5344CB8AC3E}">
        <p14:creationId xmlns:p14="http://schemas.microsoft.com/office/powerpoint/2010/main" val="2601778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stretch>
            <a:fillRect/>
          </a:stretch>
        </p:blipFill>
        <p:spPr>
          <a:xfrm>
            <a:off x="9457392" y="1435261"/>
            <a:ext cx="2207739" cy="2286364"/>
          </a:xfrm>
          <a:prstGeom prst="rect">
            <a:avLst/>
          </a:prstGeom>
        </p:spPr>
      </p:pic>
      <p:sp>
        <p:nvSpPr>
          <p:cNvPr id="6" name="Tijdelijke aanduiding voor inhoud 2"/>
          <p:cNvSpPr txBox="1">
            <a:spLocks/>
          </p:cNvSpPr>
          <p:nvPr/>
        </p:nvSpPr>
        <p:spPr>
          <a:xfrm>
            <a:off x="695325" y="620713"/>
            <a:ext cx="9812655" cy="138699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3200" b="1" dirty="0">
                <a:solidFill>
                  <a:srgbClr val="28A532"/>
                </a:solidFill>
                <a:latin typeface="Calibri" charset="0"/>
                <a:ea typeface="Calibri" charset="0"/>
                <a:cs typeface="Calibri" charset="0"/>
              </a:rPr>
              <a:t>Hoe maak ik een spaarplan?</a:t>
            </a:r>
          </a:p>
          <a:p>
            <a:pPr>
              <a:buFont typeface="Wingdings" panose="05000000000000000000" pitchFamily="2" charset="2"/>
              <a:buChar char="ü"/>
            </a:pPr>
            <a:r>
              <a:rPr lang="nl-NL" sz="2400" b="1" dirty="0" smtClean="0">
                <a:latin typeface="Calibri" charset="0"/>
                <a:ea typeface="Calibri" charset="0"/>
                <a:cs typeface="Calibri" charset="0"/>
              </a:rPr>
              <a:t>Opdracht 3 en 4</a:t>
            </a:r>
          </a:p>
          <a:p>
            <a:pPr>
              <a:buFont typeface="Wingdings" panose="05000000000000000000" pitchFamily="2" charset="2"/>
              <a:buChar char="ü"/>
            </a:pPr>
            <a:r>
              <a:rPr lang="nl-NL" sz="2400" b="1" dirty="0" smtClean="0">
                <a:latin typeface="Calibri" charset="0"/>
                <a:ea typeface="Calibri" charset="0"/>
                <a:cs typeface="Calibri" charset="0"/>
              </a:rPr>
              <a:t>Maximaal 10 minuten</a:t>
            </a:r>
          </a:p>
        </p:txBody>
      </p:sp>
      <p:sp>
        <p:nvSpPr>
          <p:cNvPr id="7" name="Rechthoek 6"/>
          <p:cNvSpPr/>
          <p:nvPr/>
        </p:nvSpPr>
        <p:spPr>
          <a:xfrm>
            <a:off x="695325" y="2330331"/>
            <a:ext cx="8089860" cy="738664"/>
          </a:xfrm>
          <a:prstGeom prst="rect">
            <a:avLst/>
          </a:prstGeom>
        </p:spPr>
        <p:txBody>
          <a:bodyPr wrap="square" lIns="0" tIns="0" rIns="0" bIns="0">
            <a:spAutoFit/>
          </a:bodyPr>
          <a:lstStyle/>
          <a:p>
            <a:r>
              <a:rPr lang="nl-NL" sz="2400" dirty="0">
                <a:cs typeface="Arial" panose="020B0604020202020204" pitchFamily="34" charset="0"/>
              </a:rPr>
              <a:t>Werk voor je eigen spaardoel het spaarplan uit aan de hand van de volgende stappen.</a:t>
            </a:r>
          </a:p>
        </p:txBody>
      </p:sp>
      <p:sp>
        <p:nvSpPr>
          <p:cNvPr id="8" name="Tijdelijke aanduiding voor inhoud 2"/>
          <p:cNvSpPr>
            <a:spLocks noGrp="1"/>
          </p:cNvSpPr>
          <p:nvPr>
            <p:ph idx="1"/>
          </p:nvPr>
        </p:nvSpPr>
        <p:spPr>
          <a:xfrm>
            <a:off x="695325" y="3425941"/>
            <a:ext cx="10057555" cy="3055881"/>
          </a:xfrm>
        </p:spPr>
        <p:txBody>
          <a:bodyPr lIns="0" tIns="0" rIns="0" bIns="0">
            <a:noAutofit/>
          </a:bodyPr>
          <a:lstStyle/>
          <a:p>
            <a:pPr marL="514350" indent="-514350">
              <a:buFont typeface="+mj-lt"/>
              <a:buAutoNum type="arabicPeriod" startAt="6"/>
            </a:pPr>
            <a:r>
              <a:rPr lang="nl-NL" sz="2400" dirty="0"/>
              <a:t>Hoeveel </a:t>
            </a:r>
            <a:r>
              <a:rPr lang="nl-NL" sz="2400" b="1" dirty="0"/>
              <a:t>maanden moet ik sparen </a:t>
            </a:r>
            <a:r>
              <a:rPr lang="nl-NL" sz="2400" dirty="0"/>
              <a:t>om mijn spaardoel te bereiken? </a:t>
            </a:r>
          </a:p>
          <a:p>
            <a:pPr marL="0" indent="0">
              <a:buNone/>
            </a:pPr>
            <a:r>
              <a:rPr lang="nl-NL" sz="2400" i="1" dirty="0"/>
              <a:t>Als dit langer is dan 6 maanden, knip dan je spaardoel op in meerdere </a:t>
            </a:r>
            <a:r>
              <a:rPr lang="nl-NL" sz="2400" i="1" dirty="0" err="1"/>
              <a:t>kortetermijndoelen</a:t>
            </a:r>
            <a:r>
              <a:rPr lang="nl-NL" sz="2400" i="1" dirty="0"/>
              <a:t>. Ga steeds uit van 2 maanden.</a:t>
            </a:r>
          </a:p>
          <a:p>
            <a:pPr marL="514350" indent="-514350">
              <a:buFont typeface="+mj-lt"/>
              <a:buAutoNum type="arabicPeriod" startAt="7"/>
            </a:pPr>
            <a:r>
              <a:rPr lang="nl-NL" sz="2400" dirty="0"/>
              <a:t>Wat is mijn </a:t>
            </a:r>
            <a:r>
              <a:rPr lang="nl-NL" sz="2400" b="1" dirty="0"/>
              <a:t>spaarbedrag per maand?</a:t>
            </a:r>
          </a:p>
          <a:p>
            <a:pPr marL="514350" indent="-514350">
              <a:buFont typeface="+mj-lt"/>
              <a:buAutoNum type="arabicPeriod" startAt="7"/>
            </a:pPr>
            <a:r>
              <a:rPr lang="nl-NL" sz="2400" dirty="0"/>
              <a:t>Waar ga ik mijn </a:t>
            </a:r>
            <a:r>
              <a:rPr lang="nl-NL" sz="2400" b="1" dirty="0"/>
              <a:t>spaargeld bewaren</a:t>
            </a:r>
            <a:r>
              <a:rPr lang="nl-NL" sz="2400" dirty="0"/>
              <a:t>?</a:t>
            </a:r>
          </a:p>
          <a:p>
            <a:pPr marL="514350" indent="-514350">
              <a:buFont typeface="+mj-lt"/>
              <a:buAutoNum type="arabicPeriod" startAt="7"/>
            </a:pPr>
            <a:r>
              <a:rPr lang="nl-NL" sz="2400" dirty="0"/>
              <a:t>Wie van mijn klasgenoten gaat er op letten dat ik </a:t>
            </a:r>
            <a:r>
              <a:rPr lang="nl-NL" sz="2400" b="1" dirty="0"/>
              <a:t>dit volhoud </a:t>
            </a:r>
            <a:r>
              <a:rPr lang="nl-NL" sz="2400" dirty="0"/>
              <a:t>tot de finish? </a:t>
            </a:r>
          </a:p>
        </p:txBody>
      </p:sp>
    </p:spTree>
    <p:extLst>
      <p:ext uri="{BB962C8B-B14F-4D97-AF65-F5344CB8AC3E}">
        <p14:creationId xmlns:p14="http://schemas.microsoft.com/office/powerpoint/2010/main" val="606683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stretch>
            <a:fillRect/>
          </a:stretch>
        </p:blipFill>
        <p:spPr>
          <a:xfrm>
            <a:off x="581697" y="5651274"/>
            <a:ext cx="1131356" cy="773564"/>
          </a:xfrm>
          <a:prstGeom prst="rect">
            <a:avLst/>
          </a:prstGeom>
        </p:spPr>
      </p:pic>
      <p:sp>
        <p:nvSpPr>
          <p:cNvPr id="6" name="Rechthoek 5"/>
          <p:cNvSpPr/>
          <p:nvPr/>
        </p:nvSpPr>
        <p:spPr>
          <a:xfrm>
            <a:off x="1913681" y="5728006"/>
            <a:ext cx="6096000" cy="646331"/>
          </a:xfrm>
          <a:prstGeom prst="rect">
            <a:avLst/>
          </a:prstGeom>
        </p:spPr>
        <p:txBody>
          <a:bodyPr>
            <a:spAutoFit/>
          </a:bodyPr>
          <a:lstStyle/>
          <a:p>
            <a:r>
              <a:rPr lang="nl-NL" dirty="0">
                <a:latin typeface="Calibri" charset="0"/>
                <a:ea typeface="Calibri" charset="0"/>
                <a:cs typeface="Calibri" charset="0"/>
              </a:rPr>
              <a:t>Allemaal opdracht 4 ingevuld? Dan gaan we, als afsluiting van </a:t>
            </a:r>
            <a:r>
              <a:rPr lang="nl-NL" dirty="0" smtClean="0">
                <a:latin typeface="Calibri" charset="0"/>
                <a:ea typeface="Calibri" charset="0"/>
                <a:cs typeface="Calibri" charset="0"/>
              </a:rPr>
              <a:t>deze </a:t>
            </a:r>
            <a:r>
              <a:rPr lang="nl-NL" dirty="0">
                <a:latin typeface="Calibri" charset="0"/>
                <a:ea typeface="Calibri" charset="0"/>
                <a:cs typeface="Calibri" charset="0"/>
              </a:rPr>
              <a:t>les, kort een aantal tabellen bespreken. </a:t>
            </a:r>
          </a:p>
        </p:txBody>
      </p:sp>
      <p:sp>
        <p:nvSpPr>
          <p:cNvPr id="9" name="Tijdelijke aanduiding voor inhoud 2"/>
          <p:cNvSpPr txBox="1">
            <a:spLocks/>
          </p:cNvSpPr>
          <p:nvPr/>
        </p:nvSpPr>
        <p:spPr>
          <a:xfrm>
            <a:off x="695325" y="620713"/>
            <a:ext cx="9812655" cy="62935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3200" b="1" dirty="0">
                <a:solidFill>
                  <a:srgbClr val="28A532"/>
                </a:solidFill>
                <a:latin typeface="Calibri" charset="0"/>
                <a:ea typeface="Calibri" charset="0"/>
                <a:cs typeface="Calibri" charset="0"/>
              </a:rPr>
              <a:t>Spaardoel </a:t>
            </a:r>
            <a:r>
              <a:rPr lang="nl-NL" sz="3200" b="1">
                <a:solidFill>
                  <a:srgbClr val="28A532"/>
                </a:solidFill>
                <a:latin typeface="Calibri" charset="0"/>
                <a:ea typeface="Calibri" charset="0"/>
                <a:cs typeface="Calibri" charset="0"/>
              </a:rPr>
              <a:t>komt </a:t>
            </a:r>
            <a:r>
              <a:rPr lang="nl-NL" sz="3200" b="1" smtClean="0">
                <a:solidFill>
                  <a:srgbClr val="28A532"/>
                </a:solidFill>
                <a:latin typeface="Calibri" charset="0"/>
                <a:ea typeface="Calibri" charset="0"/>
                <a:cs typeface="Calibri" charset="0"/>
              </a:rPr>
              <a:t>dichterbij</a:t>
            </a:r>
            <a:r>
              <a:rPr lang="nl-NL" sz="3200" b="1">
                <a:solidFill>
                  <a:srgbClr val="28A532"/>
                </a:solidFill>
                <a:latin typeface="Calibri" charset="0"/>
                <a:ea typeface="Calibri" charset="0"/>
                <a:cs typeface="Calibri" charset="0"/>
              </a:rPr>
              <a:t>!</a:t>
            </a:r>
            <a:endParaRPr lang="nl-NL" sz="3200" b="1" dirty="0">
              <a:solidFill>
                <a:srgbClr val="28A532"/>
              </a:solidFill>
              <a:latin typeface="Calibri" charset="0"/>
              <a:ea typeface="Calibri" charset="0"/>
              <a:cs typeface="Calibri" charset="0"/>
            </a:endParaRPr>
          </a:p>
        </p:txBody>
      </p:sp>
      <p:pic>
        <p:nvPicPr>
          <p:cNvPr id="12" name="Afbeelding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324" y="1431241"/>
            <a:ext cx="8332929" cy="3924710"/>
          </a:xfrm>
          <a:prstGeom prst="rect">
            <a:avLst/>
          </a:prstGeom>
        </p:spPr>
      </p:pic>
    </p:spTree>
    <p:extLst>
      <p:ext uri="{BB962C8B-B14F-4D97-AF65-F5344CB8AC3E}">
        <p14:creationId xmlns:p14="http://schemas.microsoft.com/office/powerpoint/2010/main" val="2494547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5325" y="1848775"/>
            <a:ext cx="6133738" cy="4351338"/>
          </a:xfrm>
        </p:spPr>
        <p:txBody>
          <a:bodyPr lIns="0" tIns="0" rIns="0" bIns="0">
            <a:normAutofit/>
          </a:bodyPr>
          <a:lstStyle/>
          <a:p>
            <a:pPr marL="0" indent="0">
              <a:buNone/>
            </a:pPr>
            <a:r>
              <a:rPr lang="nl-NL" sz="2400" dirty="0" smtClean="0"/>
              <a:t>Elke week gaan we op de spaarladder bijhouden hoe het met ons spaardoel gaat. </a:t>
            </a:r>
          </a:p>
          <a:p>
            <a:pPr marL="0" indent="0">
              <a:buNone/>
            </a:pPr>
            <a:endParaRPr lang="nl-NL" sz="2400" dirty="0"/>
          </a:p>
          <a:p>
            <a:pPr marL="0" indent="0">
              <a:buNone/>
            </a:pPr>
            <a:r>
              <a:rPr lang="nl-NL" sz="2400" dirty="0" smtClean="0"/>
              <a:t>Vul de spaarladder op de laatste pagina van je werkboekje in.</a:t>
            </a:r>
            <a:endParaRPr lang="nl-NL" sz="2400" dirty="0"/>
          </a:p>
        </p:txBody>
      </p:sp>
      <p:sp>
        <p:nvSpPr>
          <p:cNvPr id="4" name="Tijdelijke aanduiding voor inhoud 2"/>
          <p:cNvSpPr txBox="1">
            <a:spLocks/>
          </p:cNvSpPr>
          <p:nvPr/>
        </p:nvSpPr>
        <p:spPr>
          <a:xfrm>
            <a:off x="695325" y="620713"/>
            <a:ext cx="9812655" cy="138699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3200" b="1" dirty="0" smtClean="0">
                <a:solidFill>
                  <a:srgbClr val="28A532"/>
                </a:solidFill>
                <a:latin typeface="Calibri" charset="0"/>
                <a:ea typeface="Calibri" charset="0"/>
                <a:cs typeface="Calibri" charset="0"/>
              </a:rPr>
              <a:t>Spaarladder</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699" y="0"/>
            <a:ext cx="4848301" cy="6858000"/>
          </a:xfrm>
          <a:prstGeom prst="rect">
            <a:avLst/>
          </a:prstGeom>
        </p:spPr>
      </p:pic>
    </p:spTree>
    <p:extLst>
      <p:ext uri="{BB962C8B-B14F-4D97-AF65-F5344CB8AC3E}">
        <p14:creationId xmlns:p14="http://schemas.microsoft.com/office/powerpoint/2010/main" val="2927068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5" y="620713"/>
            <a:ext cx="9791338" cy="589583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smtClean="0">
                <a:solidFill>
                  <a:srgbClr val="28A532"/>
                </a:solidFill>
                <a:latin typeface="Calibri" charset="0"/>
                <a:ea typeface="Calibri" charset="0"/>
                <a:cs typeface="Calibri" charset="0"/>
              </a:rPr>
              <a:t>Take-home</a:t>
            </a:r>
          </a:p>
          <a:p>
            <a:pPr>
              <a:buFont typeface="Wingdings" panose="05000000000000000000" pitchFamily="2" charset="2"/>
              <a:buChar char="ü"/>
            </a:pPr>
            <a:r>
              <a:rPr lang="nl-NL" sz="2400" b="1" dirty="0" smtClean="0">
                <a:latin typeface="Calibri" charset="0"/>
                <a:ea typeface="Calibri" charset="0"/>
                <a:cs typeface="Calibri" charset="0"/>
              </a:rPr>
              <a:t>Opdracht 5</a:t>
            </a:r>
            <a:endParaRPr lang="nl-NL" sz="2400" b="1" u="sng" dirty="0" smtClean="0">
              <a:latin typeface="Calibri" charset="0"/>
              <a:ea typeface="Calibri" charset="0"/>
              <a:cs typeface="Calibri" charset="0"/>
            </a:endParaRPr>
          </a:p>
          <a:p>
            <a:pPr marL="0" indent="0">
              <a:buFont typeface="Arial" panose="020B0604020202020204" pitchFamily="34" charset="0"/>
              <a:buNone/>
            </a:pPr>
            <a:endParaRPr lang="nl-NL" sz="2400" u="sng" dirty="0" smtClean="0">
              <a:latin typeface="Calibri" charset="0"/>
              <a:ea typeface="Calibri" charset="0"/>
              <a:cs typeface="Calibri" charset="0"/>
            </a:endParaRPr>
          </a:p>
          <a:p>
            <a:pPr marL="0" lvl="0" indent="0">
              <a:buNone/>
            </a:pPr>
            <a:r>
              <a:rPr lang="nl-NL" sz="2400" dirty="0"/>
              <a:t>Bespreek met je </a:t>
            </a:r>
            <a:r>
              <a:rPr lang="nl-NL" sz="2400" dirty="0" smtClean="0"/>
              <a:t>(groot)ouders </a:t>
            </a:r>
            <a:r>
              <a:rPr lang="nl-NL" sz="2400" dirty="0"/>
              <a:t>de volgende vragen:</a:t>
            </a:r>
          </a:p>
          <a:p>
            <a:pPr marL="0" indent="0">
              <a:buNone/>
            </a:pPr>
            <a:endParaRPr lang="nl-NL" sz="2400" u="sng" dirty="0" smtClean="0">
              <a:latin typeface="Calibri" charset="0"/>
              <a:ea typeface="Calibri" charset="0"/>
              <a:cs typeface="Calibri" charset="0"/>
            </a:endParaRPr>
          </a:p>
          <a:p>
            <a:pPr>
              <a:buClr>
                <a:srgbClr val="28A532"/>
              </a:buClr>
            </a:pPr>
            <a:r>
              <a:rPr lang="nl-NL" sz="2400" dirty="0" smtClean="0">
                <a:cs typeface="Arial" panose="020B0604020202020204" pitchFamily="34" charset="0"/>
                <a:sym typeface="Wingdings" panose="05000000000000000000" pitchFamily="2" charset="2"/>
              </a:rPr>
              <a:t>Vinden </a:t>
            </a:r>
            <a:r>
              <a:rPr lang="nl-NL" sz="2400" dirty="0">
                <a:cs typeface="Arial" panose="020B0604020202020204" pitchFamily="34" charset="0"/>
                <a:sym typeface="Wingdings" panose="05000000000000000000" pitchFamily="2" charset="2"/>
              </a:rPr>
              <a:t>je (groot)ouders het belangrijk om te sparen? </a:t>
            </a:r>
          </a:p>
          <a:p>
            <a:pPr>
              <a:buClr>
                <a:srgbClr val="28A532"/>
              </a:buClr>
            </a:pPr>
            <a:r>
              <a:rPr lang="nl-NL" sz="2400" dirty="0" smtClean="0">
                <a:cs typeface="Arial" panose="020B0604020202020204" pitchFamily="34" charset="0"/>
                <a:sym typeface="Wingdings" panose="05000000000000000000" pitchFamily="2" charset="2"/>
              </a:rPr>
              <a:t>Zo </a:t>
            </a:r>
            <a:r>
              <a:rPr lang="nl-NL" sz="2400" dirty="0">
                <a:cs typeface="Arial" panose="020B0604020202020204" pitchFamily="34" charset="0"/>
                <a:sym typeface="Wingdings" panose="05000000000000000000" pitchFamily="2" charset="2"/>
              </a:rPr>
              <a:t>ja, waarom is het volgens je (groot)ouders belangrijk om te </a:t>
            </a:r>
            <a:r>
              <a:rPr lang="nl-NL" sz="2400" dirty="0" smtClean="0">
                <a:cs typeface="Arial" panose="020B0604020202020204" pitchFamily="34" charset="0"/>
                <a:sym typeface="Wingdings" panose="05000000000000000000" pitchFamily="2" charset="2"/>
              </a:rPr>
              <a:t>sparen</a:t>
            </a:r>
            <a:r>
              <a:rPr lang="nl-NL" sz="2400" dirty="0">
                <a:cs typeface="Arial" panose="020B0604020202020204" pitchFamily="34" charset="0"/>
                <a:sym typeface="Wingdings" panose="05000000000000000000" pitchFamily="2" charset="2"/>
              </a:rPr>
              <a:t>? </a:t>
            </a:r>
          </a:p>
          <a:p>
            <a:pPr>
              <a:buClr>
                <a:srgbClr val="28A532"/>
              </a:buClr>
            </a:pPr>
            <a:r>
              <a:rPr lang="nl-NL" sz="2400" dirty="0" smtClean="0">
                <a:cs typeface="Arial" panose="020B0604020202020204" pitchFamily="34" charset="0"/>
                <a:sym typeface="Wingdings" panose="05000000000000000000" pitchFamily="2" charset="2"/>
              </a:rPr>
              <a:t>Wat </a:t>
            </a:r>
            <a:r>
              <a:rPr lang="nl-NL" sz="2400" dirty="0">
                <a:cs typeface="Arial" panose="020B0604020202020204" pitchFamily="34" charset="0"/>
                <a:sym typeface="Wingdings" panose="05000000000000000000" pitchFamily="2" charset="2"/>
              </a:rPr>
              <a:t>vinden je (groot)ouders ervan dat je voor de komende </a:t>
            </a:r>
            <a:r>
              <a:rPr lang="nl-NL" sz="2400" dirty="0" smtClean="0">
                <a:cs typeface="Arial" panose="020B0604020202020204" pitchFamily="34" charset="0"/>
                <a:sym typeface="Wingdings" panose="05000000000000000000" pitchFamily="2" charset="2"/>
              </a:rPr>
              <a:t>periode </a:t>
            </a:r>
            <a:r>
              <a:rPr lang="nl-NL" sz="2400" dirty="0">
                <a:cs typeface="Arial" panose="020B0604020202020204" pitchFamily="34" charset="0"/>
                <a:sym typeface="Wingdings" panose="05000000000000000000" pitchFamily="2" charset="2"/>
              </a:rPr>
              <a:t>een </a:t>
            </a:r>
            <a:r>
              <a:rPr lang="nl-NL" sz="2400" dirty="0" smtClean="0">
                <a:cs typeface="Arial" panose="020B0604020202020204" pitchFamily="34" charset="0"/>
                <a:sym typeface="Wingdings" panose="05000000000000000000" pitchFamily="2" charset="2"/>
              </a:rPr>
              <a:t>spaardoel </a:t>
            </a:r>
            <a:r>
              <a:rPr lang="nl-NL" sz="2400" dirty="0">
                <a:cs typeface="Arial" panose="020B0604020202020204" pitchFamily="34" charset="0"/>
                <a:sym typeface="Wingdings" panose="05000000000000000000" pitchFamily="2" charset="2"/>
              </a:rPr>
              <a:t>hebt? </a:t>
            </a:r>
          </a:p>
          <a:p>
            <a:pPr>
              <a:buClr>
                <a:srgbClr val="28A532"/>
              </a:buClr>
            </a:pPr>
            <a:r>
              <a:rPr lang="nl-NL" sz="2400" dirty="0" smtClean="0">
                <a:cs typeface="Arial" panose="020B0604020202020204" pitchFamily="34" charset="0"/>
                <a:sym typeface="Wingdings" panose="05000000000000000000" pitchFamily="2" charset="2"/>
              </a:rPr>
              <a:t>Welke </a:t>
            </a:r>
            <a:r>
              <a:rPr lang="nl-NL" sz="2400" dirty="0">
                <a:cs typeface="Arial" panose="020B0604020202020204" pitchFamily="34" charset="0"/>
                <a:sym typeface="Wingdings" panose="05000000000000000000" pitchFamily="2" charset="2"/>
              </a:rPr>
              <a:t>tips hebben je (groot)ouders voor je om je aan je </a:t>
            </a:r>
            <a:r>
              <a:rPr lang="nl-NL" sz="2400" dirty="0" smtClean="0">
                <a:cs typeface="Arial" panose="020B0604020202020204" pitchFamily="34" charset="0"/>
                <a:sym typeface="Wingdings" panose="05000000000000000000" pitchFamily="2" charset="2"/>
              </a:rPr>
              <a:t>spaarplan </a:t>
            </a:r>
            <a:r>
              <a:rPr lang="nl-NL" sz="2400" dirty="0">
                <a:cs typeface="Arial" panose="020B0604020202020204" pitchFamily="34" charset="0"/>
                <a:sym typeface="Wingdings" panose="05000000000000000000" pitchFamily="2" charset="2"/>
              </a:rPr>
              <a:t>te houden?</a:t>
            </a:r>
          </a:p>
          <a:p>
            <a:pPr marL="0" indent="0">
              <a:buFont typeface="Arial" panose="020B0604020202020204" pitchFamily="34" charset="0"/>
              <a:buNone/>
            </a:pPr>
            <a:endParaRPr lang="nl-NL" sz="2400" u="sng" dirty="0" smtClean="0">
              <a:latin typeface="Calibri" charset="0"/>
              <a:ea typeface="Calibri" charset="0"/>
              <a:cs typeface="Calibri" charset="0"/>
            </a:endParaRPr>
          </a:p>
          <a:p>
            <a:pPr marL="0" indent="0">
              <a:buFont typeface="Arial" panose="020B0604020202020204" pitchFamily="34" charset="0"/>
              <a:buNone/>
            </a:pPr>
            <a:endParaRPr lang="nl-NL" sz="2400" dirty="0" smtClean="0">
              <a:latin typeface="Calibri" charset="0"/>
              <a:ea typeface="Calibri" charset="0"/>
              <a:cs typeface="Calibri" charset="0"/>
            </a:endParaRPr>
          </a:p>
        </p:txBody>
      </p:sp>
      <p:sp>
        <p:nvSpPr>
          <p:cNvPr id="5" name="Tekstvak 4"/>
          <p:cNvSpPr txBox="1"/>
          <p:nvPr/>
        </p:nvSpPr>
        <p:spPr>
          <a:xfrm>
            <a:off x="12327038" y="7627716"/>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1743542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5" y="620713"/>
            <a:ext cx="10907486" cy="577378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3200" b="1" dirty="0">
                <a:solidFill>
                  <a:srgbClr val="28A532"/>
                </a:solidFill>
                <a:latin typeface="Calibri" charset="0"/>
                <a:ea typeface="Calibri" charset="0"/>
                <a:cs typeface="Calibri" charset="0"/>
              </a:rPr>
              <a:t>Bespreken take-home opdracht</a:t>
            </a:r>
            <a:endParaRPr lang="nl-NL" sz="2400" i="1" dirty="0" smtClean="0">
              <a:latin typeface="Calibri" charset="0"/>
              <a:ea typeface="Calibri" charset="0"/>
              <a:cs typeface="Calibri" charset="0"/>
            </a:endParaRPr>
          </a:p>
          <a:p>
            <a:pPr marL="0" indent="0">
              <a:lnSpc>
                <a:spcPct val="100000"/>
              </a:lnSpc>
              <a:buFont typeface="Arial" panose="020B0604020202020204" pitchFamily="34" charset="0"/>
              <a:buNone/>
            </a:pPr>
            <a:endParaRPr lang="nl-NL" sz="2400" b="1" dirty="0" smtClean="0">
              <a:latin typeface="Calibri" charset="0"/>
              <a:ea typeface="Calibri" charset="0"/>
              <a:cs typeface="Calibri" charset="0"/>
            </a:endParaRPr>
          </a:p>
          <a:p>
            <a:pPr marL="0" indent="0">
              <a:buNone/>
            </a:pPr>
            <a:r>
              <a:rPr lang="nl-NL" sz="2400" dirty="0">
                <a:latin typeface="Calibri" charset="0"/>
                <a:ea typeface="Calibri" charset="0"/>
                <a:cs typeface="Calibri" charset="0"/>
              </a:rPr>
              <a:t>Je hebt onderzocht of de uitgaven van jouw familie overeenkomen met wat je de vorige les hebt genoteerd op de post-</a:t>
            </a:r>
            <a:r>
              <a:rPr lang="nl-NL" sz="2400" dirty="0" err="1">
                <a:latin typeface="Calibri" charset="0"/>
                <a:ea typeface="Calibri" charset="0"/>
                <a:cs typeface="Calibri" charset="0"/>
              </a:rPr>
              <a:t>its</a:t>
            </a:r>
            <a:r>
              <a:rPr lang="nl-NL" sz="2400" dirty="0" smtClean="0">
                <a:latin typeface="Calibri" charset="0"/>
                <a:ea typeface="Calibri" charset="0"/>
                <a:cs typeface="Calibri" charset="0"/>
              </a:rPr>
              <a:t>.</a:t>
            </a:r>
          </a:p>
          <a:p>
            <a:pPr marL="0" indent="0">
              <a:buNone/>
            </a:pPr>
            <a:endParaRPr lang="nl-NL" sz="2400" dirty="0">
              <a:latin typeface="Calibri" charset="0"/>
              <a:ea typeface="Calibri" charset="0"/>
              <a:cs typeface="Calibri" charset="0"/>
            </a:endParaRPr>
          </a:p>
          <a:p>
            <a:pPr>
              <a:buClr>
                <a:srgbClr val="28A532"/>
              </a:buClr>
            </a:pPr>
            <a:r>
              <a:rPr lang="nl-NL" sz="2400" dirty="0">
                <a:latin typeface="Calibri" charset="0"/>
                <a:ea typeface="Calibri" charset="0"/>
                <a:cs typeface="Calibri" charset="0"/>
              </a:rPr>
              <a:t>Wie is er iets opvallends tegengekomen?</a:t>
            </a:r>
          </a:p>
          <a:p>
            <a:pPr>
              <a:buClr>
                <a:srgbClr val="28A532"/>
              </a:buClr>
            </a:pPr>
            <a:r>
              <a:rPr lang="nl-NL" sz="2400" dirty="0">
                <a:latin typeface="Calibri" charset="0"/>
                <a:ea typeface="Calibri" charset="0"/>
                <a:cs typeface="Calibri" charset="0"/>
              </a:rPr>
              <a:t>Wie was een belangrijke gezinsuitgave vergeten te noteren op de post-</a:t>
            </a:r>
            <a:r>
              <a:rPr lang="nl-NL" sz="2400" dirty="0" err="1">
                <a:latin typeface="Calibri" charset="0"/>
                <a:ea typeface="Calibri" charset="0"/>
                <a:cs typeface="Calibri" charset="0"/>
              </a:rPr>
              <a:t>its</a:t>
            </a:r>
            <a:r>
              <a:rPr lang="nl-NL" sz="2400" dirty="0" smtClean="0">
                <a:latin typeface="Calibri" charset="0"/>
                <a:ea typeface="Calibri" charset="0"/>
                <a:cs typeface="Calibri" charset="0"/>
              </a:rPr>
              <a:t>?	</a:t>
            </a:r>
            <a:endParaRPr lang="nl-NL" sz="2400" dirty="0">
              <a:latin typeface="Calibri" charset="0"/>
              <a:ea typeface="Calibri" charset="0"/>
              <a:cs typeface="Calibri" charset="0"/>
            </a:endParaRPr>
          </a:p>
        </p:txBody>
      </p:sp>
    </p:spTree>
    <p:extLst>
      <p:ext uri="{BB962C8B-B14F-4D97-AF65-F5344CB8AC3E}">
        <p14:creationId xmlns:p14="http://schemas.microsoft.com/office/powerpoint/2010/main" val="2794649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stretch>
            <a:fillRect/>
          </a:stretch>
        </p:blipFill>
        <p:spPr>
          <a:xfrm>
            <a:off x="9893651" y="1451112"/>
            <a:ext cx="1566166" cy="4164099"/>
          </a:xfrm>
          <a:prstGeom prst="rect">
            <a:avLst/>
          </a:prstGeom>
        </p:spPr>
      </p:pic>
      <p:sp>
        <p:nvSpPr>
          <p:cNvPr id="7" name="Tijdelijke aanduiding voor inhoud 2"/>
          <p:cNvSpPr txBox="1">
            <a:spLocks/>
          </p:cNvSpPr>
          <p:nvPr/>
        </p:nvSpPr>
        <p:spPr>
          <a:xfrm>
            <a:off x="695325" y="620713"/>
            <a:ext cx="8846240" cy="577378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3200" b="1" dirty="0" smtClean="0">
                <a:solidFill>
                  <a:srgbClr val="28A532"/>
                </a:solidFill>
                <a:latin typeface="Calibri" charset="0"/>
                <a:ea typeface="Calibri" charset="0"/>
                <a:cs typeface="Calibri" charset="0"/>
              </a:rPr>
              <a:t>Wat zijn de doelen van deze les?</a:t>
            </a:r>
          </a:p>
          <a:p>
            <a:pPr marL="0" indent="0">
              <a:lnSpc>
                <a:spcPct val="100000"/>
              </a:lnSpc>
              <a:buFont typeface="Arial" panose="020B0604020202020204" pitchFamily="34" charset="0"/>
              <a:buNone/>
            </a:pPr>
            <a:endParaRPr lang="nl-NL" sz="2400" b="1" dirty="0" smtClean="0">
              <a:latin typeface="Calibri" charset="0"/>
              <a:ea typeface="Calibri" charset="0"/>
              <a:cs typeface="Calibri" charset="0"/>
            </a:endParaRPr>
          </a:p>
          <a:p>
            <a:pPr marL="0" indent="0">
              <a:buNone/>
            </a:pPr>
            <a:endParaRPr lang="nl-NL" sz="2400" dirty="0" smtClean="0">
              <a:latin typeface="Calibri" charset="0"/>
              <a:ea typeface="Calibri" charset="0"/>
              <a:cs typeface="Calibri" charset="0"/>
            </a:endParaRPr>
          </a:p>
          <a:p>
            <a:pPr marL="0" indent="0">
              <a:buNone/>
            </a:pPr>
            <a:r>
              <a:rPr lang="nl-NL" sz="2400" dirty="0">
                <a:latin typeface="Calibri" charset="0"/>
                <a:ea typeface="Calibri" charset="0"/>
                <a:cs typeface="Calibri" charset="0"/>
              </a:rPr>
              <a:t>Je kunt een </a:t>
            </a:r>
            <a:r>
              <a:rPr lang="nl-NL" sz="2400" b="1" dirty="0">
                <a:latin typeface="Calibri" charset="0"/>
                <a:ea typeface="Calibri" charset="0"/>
                <a:cs typeface="Calibri" charset="0"/>
              </a:rPr>
              <a:t>spaarplan</a:t>
            </a:r>
            <a:r>
              <a:rPr lang="nl-NL" sz="2400" dirty="0">
                <a:latin typeface="Calibri" charset="0"/>
                <a:ea typeface="Calibri" charset="0"/>
                <a:cs typeface="Calibri" charset="0"/>
              </a:rPr>
              <a:t> maken</a:t>
            </a:r>
            <a:r>
              <a:rPr lang="nl-NL" sz="2400" dirty="0" smtClean="0">
                <a:latin typeface="Calibri" charset="0"/>
                <a:ea typeface="Calibri" charset="0"/>
                <a:cs typeface="Calibri" charset="0"/>
              </a:rPr>
              <a:t>:</a:t>
            </a:r>
            <a:endParaRPr lang="nl-NL" sz="2400" dirty="0">
              <a:latin typeface="Calibri" charset="0"/>
              <a:ea typeface="Calibri" charset="0"/>
              <a:cs typeface="Calibri" charset="0"/>
            </a:endParaRPr>
          </a:p>
          <a:p>
            <a:pPr>
              <a:lnSpc>
                <a:spcPct val="100000"/>
              </a:lnSpc>
              <a:buClr>
                <a:srgbClr val="28A532"/>
              </a:buClr>
            </a:pPr>
            <a:r>
              <a:rPr lang="nl-NL" sz="2400" dirty="0" smtClean="0">
                <a:latin typeface="Calibri" charset="0"/>
                <a:ea typeface="Calibri" charset="0"/>
                <a:cs typeface="Calibri" charset="0"/>
              </a:rPr>
              <a:t>Je kunt berekenen hoe lang en hoeveel je moet sparen om je spaardoel te behalen.</a:t>
            </a:r>
          </a:p>
          <a:p>
            <a:pPr>
              <a:lnSpc>
                <a:spcPct val="100000"/>
              </a:lnSpc>
              <a:buClr>
                <a:srgbClr val="28A532"/>
              </a:buClr>
            </a:pPr>
            <a:r>
              <a:rPr lang="nl-NL" sz="2400" dirty="0" smtClean="0">
                <a:latin typeface="Calibri" charset="0"/>
                <a:ea typeface="Calibri" charset="0"/>
                <a:cs typeface="Calibri" charset="0"/>
              </a:rPr>
              <a:t>Je </a:t>
            </a:r>
            <a:r>
              <a:rPr lang="nl-NL" sz="2400" dirty="0">
                <a:latin typeface="Calibri" charset="0"/>
                <a:ea typeface="Calibri" charset="0"/>
                <a:cs typeface="Calibri" charset="0"/>
              </a:rPr>
              <a:t>kunt elke week of maand geld opzij zetten</a:t>
            </a:r>
            <a:r>
              <a:rPr lang="nl-NL" sz="2400" dirty="0" smtClean="0">
                <a:latin typeface="Calibri" charset="0"/>
                <a:ea typeface="Calibri" charset="0"/>
                <a:cs typeface="Calibri" charset="0"/>
              </a:rPr>
              <a:t>.</a:t>
            </a:r>
            <a:endParaRPr lang="nl-NL" sz="2400" dirty="0">
              <a:latin typeface="Calibri" charset="0"/>
              <a:ea typeface="Calibri" charset="0"/>
              <a:cs typeface="Calibri" charset="0"/>
            </a:endParaRPr>
          </a:p>
        </p:txBody>
      </p:sp>
    </p:spTree>
    <p:extLst>
      <p:ext uri="{BB962C8B-B14F-4D97-AF65-F5344CB8AC3E}">
        <p14:creationId xmlns:p14="http://schemas.microsoft.com/office/powerpoint/2010/main" val="25700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p:cNvSpPr txBox="1">
            <a:spLocks/>
          </p:cNvSpPr>
          <p:nvPr/>
        </p:nvSpPr>
        <p:spPr>
          <a:xfrm>
            <a:off x="695325" y="620713"/>
            <a:ext cx="9392892" cy="577378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3200" b="1" dirty="0">
                <a:solidFill>
                  <a:srgbClr val="28A532"/>
                </a:solidFill>
                <a:latin typeface="Calibri" charset="0"/>
                <a:ea typeface="Calibri" charset="0"/>
                <a:cs typeface="Calibri" charset="0"/>
              </a:rPr>
              <a:t>Wat hebben we nodig om ons spaardoel te bereiken?</a:t>
            </a:r>
          </a:p>
          <a:p>
            <a:pPr marL="0" indent="0">
              <a:lnSpc>
                <a:spcPct val="100000"/>
              </a:lnSpc>
              <a:buFont typeface="Arial" panose="020B0604020202020204" pitchFamily="34" charset="0"/>
              <a:buNone/>
            </a:pPr>
            <a:endParaRPr lang="nl-NL" sz="2400" b="1" dirty="0" smtClean="0">
              <a:latin typeface="Calibri" charset="0"/>
              <a:ea typeface="Calibri" charset="0"/>
              <a:cs typeface="Calibri" charset="0"/>
            </a:endParaRPr>
          </a:p>
          <a:p>
            <a:pPr marL="0" indent="0">
              <a:buNone/>
            </a:pPr>
            <a:endParaRPr lang="nl-NL" sz="2400" dirty="0" smtClean="0">
              <a:latin typeface="Calibri" charset="0"/>
              <a:ea typeface="Calibri" charset="0"/>
              <a:cs typeface="Calibri" charset="0"/>
            </a:endParaRPr>
          </a:p>
          <a:p>
            <a:pPr marL="0" indent="0">
              <a:buNone/>
            </a:pPr>
            <a:r>
              <a:rPr lang="nl-NL" sz="2400" dirty="0">
                <a:latin typeface="Calibri" charset="0"/>
                <a:ea typeface="Calibri" charset="0"/>
                <a:cs typeface="Calibri" charset="0"/>
              </a:rPr>
              <a:t>Je kunt een </a:t>
            </a:r>
            <a:r>
              <a:rPr lang="nl-NL" sz="2400" b="1" dirty="0">
                <a:solidFill>
                  <a:srgbClr val="28A532"/>
                </a:solidFill>
                <a:latin typeface="Calibri" charset="0"/>
                <a:ea typeface="Calibri" charset="0"/>
                <a:cs typeface="Calibri" charset="0"/>
              </a:rPr>
              <a:t>spaarplan</a:t>
            </a:r>
            <a:r>
              <a:rPr lang="nl-NL" sz="2400" dirty="0">
                <a:solidFill>
                  <a:srgbClr val="28A532"/>
                </a:solidFill>
                <a:latin typeface="Calibri" charset="0"/>
                <a:ea typeface="Calibri" charset="0"/>
                <a:cs typeface="Calibri" charset="0"/>
              </a:rPr>
              <a:t> </a:t>
            </a:r>
            <a:r>
              <a:rPr lang="nl-NL" sz="2400" dirty="0">
                <a:latin typeface="Calibri" charset="0"/>
                <a:ea typeface="Calibri" charset="0"/>
                <a:cs typeface="Calibri" charset="0"/>
              </a:rPr>
              <a:t>maken</a:t>
            </a:r>
            <a:r>
              <a:rPr lang="nl-NL" sz="2400" dirty="0" smtClean="0">
                <a:latin typeface="Calibri" charset="0"/>
                <a:ea typeface="Calibri" charset="0"/>
                <a:cs typeface="Calibri" charset="0"/>
              </a:rPr>
              <a:t>:</a:t>
            </a:r>
            <a:endParaRPr lang="nl-NL" sz="2400" dirty="0">
              <a:latin typeface="Calibri" charset="0"/>
              <a:ea typeface="Calibri" charset="0"/>
              <a:cs typeface="Calibri" charset="0"/>
            </a:endParaRPr>
          </a:p>
          <a:p>
            <a:pPr>
              <a:buClr>
                <a:srgbClr val="28A532"/>
              </a:buClr>
              <a:buFont typeface="Arial" charset="0"/>
              <a:buChar char="•"/>
            </a:pPr>
            <a:r>
              <a:rPr lang="nl-NL" sz="2400" dirty="0">
                <a:cs typeface="Arial" panose="020B0604020202020204" pitchFamily="34" charset="0"/>
                <a:sym typeface="Wingdings" panose="05000000000000000000" pitchFamily="2" charset="2"/>
              </a:rPr>
              <a:t>Om </a:t>
            </a:r>
            <a:r>
              <a:rPr lang="nl-NL" sz="2400" dirty="0" smtClean="0">
                <a:cs typeface="Arial" panose="020B0604020202020204" pitchFamily="34" charset="0"/>
                <a:sym typeface="Wingdings" panose="05000000000000000000" pitchFamily="2" charset="2"/>
              </a:rPr>
              <a:t>onze </a:t>
            </a:r>
            <a:r>
              <a:rPr lang="nl-NL" sz="2400" dirty="0">
                <a:cs typeface="Arial" panose="020B0604020202020204" pitchFamily="34" charset="0"/>
                <a:sym typeface="Wingdings" panose="05000000000000000000" pitchFamily="2" charset="2"/>
              </a:rPr>
              <a:t>droom werkelijkheid te laten worden is het </a:t>
            </a:r>
            <a:r>
              <a:rPr lang="nl-NL" sz="2400" dirty="0" smtClean="0">
                <a:cs typeface="Arial" panose="020B0604020202020204" pitchFamily="34" charset="0"/>
                <a:sym typeface="Wingdings" panose="05000000000000000000" pitchFamily="2" charset="2"/>
              </a:rPr>
              <a:t>belangrijk </a:t>
            </a:r>
            <a:r>
              <a:rPr lang="nl-NL" sz="2400" dirty="0">
                <a:cs typeface="Arial" panose="020B0604020202020204" pitchFamily="34" charset="0"/>
                <a:sym typeface="Wingdings" panose="05000000000000000000" pitchFamily="2" charset="2"/>
              </a:rPr>
              <a:t>om een spaarplan te maken.</a:t>
            </a:r>
          </a:p>
          <a:p>
            <a:pPr>
              <a:buClr>
                <a:srgbClr val="28A532"/>
              </a:buClr>
              <a:buFont typeface="Arial" charset="0"/>
              <a:buChar char="•"/>
            </a:pPr>
            <a:r>
              <a:rPr lang="nl-NL" sz="2400" dirty="0">
                <a:cs typeface="Arial" panose="020B0604020202020204" pitchFamily="34" charset="0"/>
                <a:sym typeface="Wingdings" panose="05000000000000000000" pitchFamily="2" charset="2"/>
              </a:rPr>
              <a:t>De vorige les hebben jullie een </a:t>
            </a:r>
            <a:r>
              <a:rPr lang="nl-NL" sz="2400" b="1" dirty="0">
                <a:solidFill>
                  <a:srgbClr val="28A532"/>
                </a:solidFill>
                <a:cs typeface="Arial" panose="020B0604020202020204" pitchFamily="34" charset="0"/>
                <a:sym typeface="Wingdings" panose="05000000000000000000" pitchFamily="2" charset="2"/>
              </a:rPr>
              <a:t>begroting</a:t>
            </a:r>
            <a:r>
              <a:rPr lang="nl-NL" sz="2400" dirty="0">
                <a:solidFill>
                  <a:srgbClr val="28A532"/>
                </a:solidFill>
                <a:cs typeface="Arial" panose="020B0604020202020204" pitchFamily="34" charset="0"/>
                <a:sym typeface="Wingdings" panose="05000000000000000000" pitchFamily="2" charset="2"/>
              </a:rPr>
              <a:t> </a:t>
            </a:r>
            <a:r>
              <a:rPr lang="nl-NL" sz="2400" dirty="0">
                <a:cs typeface="Arial" panose="020B0604020202020204" pitchFamily="34" charset="0"/>
                <a:sym typeface="Wingdings" panose="05000000000000000000" pitchFamily="2" charset="2"/>
              </a:rPr>
              <a:t>gemaakt, dat is is de eerste stap van het maken van een </a:t>
            </a:r>
            <a:r>
              <a:rPr lang="nl-NL" sz="2400" b="1" dirty="0">
                <a:solidFill>
                  <a:srgbClr val="28A532"/>
                </a:solidFill>
                <a:cs typeface="Arial" panose="020B0604020202020204" pitchFamily="34" charset="0"/>
                <a:sym typeface="Wingdings" panose="05000000000000000000" pitchFamily="2" charset="2"/>
              </a:rPr>
              <a:t>spaarplan</a:t>
            </a:r>
            <a:r>
              <a:rPr lang="nl-NL" sz="2400" dirty="0">
                <a:cs typeface="Arial" panose="020B0604020202020204" pitchFamily="34" charset="0"/>
                <a:sym typeface="Wingdings" panose="05000000000000000000" pitchFamily="2" charset="2"/>
              </a:rPr>
              <a:t>. Vandaag gaan we kijken hoe lang je moet sparen om je spaardoel te bereiken.</a:t>
            </a:r>
          </a:p>
          <a:p>
            <a:pPr>
              <a:buClr>
                <a:srgbClr val="28A532"/>
              </a:buClr>
              <a:buFont typeface="Arial" charset="0"/>
              <a:buChar char="•"/>
            </a:pPr>
            <a:r>
              <a:rPr lang="nl-NL" sz="2400" dirty="0">
                <a:cs typeface="Arial" panose="020B0604020202020204" pitchFamily="34" charset="0"/>
                <a:sym typeface="Wingdings" panose="05000000000000000000" pitchFamily="2" charset="2"/>
              </a:rPr>
              <a:t>We starten nu met waarom sparen belangrijk kan zijn.</a:t>
            </a:r>
          </a:p>
        </p:txBody>
      </p:sp>
    </p:spTree>
    <p:extLst>
      <p:ext uri="{BB962C8B-B14F-4D97-AF65-F5344CB8AC3E}">
        <p14:creationId xmlns:p14="http://schemas.microsoft.com/office/powerpoint/2010/main" val="3538535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5" y="620713"/>
            <a:ext cx="9812655" cy="138699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We gaan zo de video ‘Stack je Money’ bekijken.</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smtClean="0">
                <a:latin typeface="Calibri" charset="0"/>
                <a:ea typeface="Calibri" charset="0"/>
                <a:cs typeface="Calibri" charset="0"/>
              </a:rPr>
              <a:t>1, blz. 11</a:t>
            </a:r>
            <a:endParaRPr lang="nl-NL" sz="2400" b="1" dirty="0" smtClean="0">
              <a:latin typeface="Calibri" charset="0"/>
              <a:ea typeface="Calibri" charset="0"/>
              <a:cs typeface="Calibri" charset="0"/>
            </a:endParaRPr>
          </a:p>
          <a:p>
            <a:pPr>
              <a:buFont typeface="Wingdings" panose="05000000000000000000" pitchFamily="2" charset="2"/>
              <a:buChar char="ü"/>
            </a:pPr>
            <a:r>
              <a:rPr lang="nl-NL" sz="2400" b="1" dirty="0" smtClean="0">
                <a:latin typeface="Calibri" charset="0"/>
                <a:ea typeface="Calibri" charset="0"/>
                <a:cs typeface="Calibri" charset="0"/>
              </a:rPr>
              <a:t>Maximaal 5 minuten voor de kijkopdracht</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558" y="2479283"/>
            <a:ext cx="4781930" cy="2689835"/>
          </a:xfrm>
          <a:prstGeom prst="rect">
            <a:avLst/>
          </a:prstGeom>
        </p:spPr>
      </p:pic>
      <p:pic>
        <p:nvPicPr>
          <p:cNvPr id="7" name="Afbeelding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6290" y="3162035"/>
            <a:ext cx="1341120" cy="1341120"/>
          </a:xfrm>
          <a:prstGeom prst="rect">
            <a:avLst/>
          </a:prstGeom>
        </p:spPr>
      </p:pic>
      <p:sp>
        <p:nvSpPr>
          <p:cNvPr id="8" name="Rechthoek 7"/>
          <p:cNvSpPr/>
          <p:nvPr/>
        </p:nvSpPr>
        <p:spPr>
          <a:xfrm>
            <a:off x="695325" y="2395331"/>
            <a:ext cx="5715414" cy="3935896"/>
          </a:xfrm>
          <a:prstGeom prst="rect">
            <a:avLst/>
          </a:prstGeom>
        </p:spPr>
        <p:txBody>
          <a:bodyPr wrap="square" lIns="0" tIns="0" rIns="0" bIns="0">
            <a:noAutofit/>
          </a:bodyPr>
          <a:lstStyle/>
          <a:p>
            <a:r>
              <a:rPr lang="nl-NL" sz="2400" b="1" dirty="0">
                <a:solidFill>
                  <a:srgbClr val="28A532"/>
                </a:solidFill>
                <a:cs typeface="Arial" panose="020B0604020202020204" pitchFamily="34" charset="0"/>
              </a:rPr>
              <a:t>Kijkopdracht</a:t>
            </a:r>
            <a:endParaRPr lang="nl-NL" sz="2400" dirty="0">
              <a:solidFill>
                <a:srgbClr val="28A532"/>
              </a:solidFill>
              <a:cs typeface="Arial" panose="020B0604020202020204" pitchFamily="34" charset="0"/>
            </a:endParaRPr>
          </a:p>
          <a:p>
            <a:pPr marL="342900" indent="-342900">
              <a:buClr>
                <a:srgbClr val="28A532"/>
              </a:buClr>
              <a:buFont typeface="Arial" charset="0"/>
              <a:buChar char="•"/>
            </a:pPr>
            <a:r>
              <a:rPr lang="nl-NL" sz="2400" dirty="0"/>
              <a:t>Wat betekent ‘stack’?</a:t>
            </a:r>
          </a:p>
          <a:p>
            <a:pPr marL="342900" indent="-342900">
              <a:buClr>
                <a:srgbClr val="28A532"/>
              </a:buClr>
              <a:buFont typeface="Arial" charset="0"/>
              <a:buChar char="•"/>
            </a:pPr>
            <a:r>
              <a:rPr lang="nl-NL" sz="2400" dirty="0"/>
              <a:t>Wat betekent volgens jou ‘de bijstand’?</a:t>
            </a:r>
          </a:p>
          <a:p>
            <a:pPr marL="342900" indent="-342900">
              <a:buClr>
                <a:srgbClr val="28A532"/>
              </a:buClr>
              <a:buFont typeface="Arial" charset="0"/>
              <a:buChar char="•"/>
            </a:pPr>
            <a:r>
              <a:rPr lang="nl-NL" sz="2400" dirty="0"/>
              <a:t>Waar kan je volgens de rapper je geld bewaren</a:t>
            </a:r>
            <a:r>
              <a:rPr lang="nl-NL" sz="2400" dirty="0">
                <a:cs typeface="Arial" panose="020B0604020202020204" pitchFamily="34" charset="0"/>
              </a:rPr>
              <a:t>?</a:t>
            </a:r>
          </a:p>
          <a:p>
            <a:pPr marL="342900" indent="-342900">
              <a:buClr>
                <a:srgbClr val="28A532"/>
              </a:buClr>
              <a:buFont typeface="Arial" charset="0"/>
              <a:buChar char="•"/>
            </a:pPr>
            <a:r>
              <a:rPr lang="nl-NL" sz="2400" dirty="0"/>
              <a:t>Wat zegt de rapper over fouten maken</a:t>
            </a:r>
            <a:r>
              <a:rPr lang="nl-NL" sz="2400" dirty="0">
                <a:cs typeface="Arial" panose="020B0604020202020204" pitchFamily="34" charset="0"/>
              </a:rPr>
              <a:t>? </a:t>
            </a:r>
          </a:p>
          <a:p>
            <a:pPr marL="342900" indent="-342900">
              <a:buClr>
                <a:srgbClr val="28A532"/>
              </a:buClr>
              <a:buFont typeface="Arial" charset="0"/>
              <a:buChar char="•"/>
            </a:pPr>
            <a:r>
              <a:rPr lang="nl-NL" sz="2400" dirty="0"/>
              <a:t>Wat wilt de rapper duidelijk maken in dit filmpje als het gaat om geld?</a:t>
            </a:r>
          </a:p>
          <a:p>
            <a:pPr marL="342900" indent="-342900">
              <a:buClr>
                <a:srgbClr val="28A532"/>
              </a:buClr>
              <a:buFont typeface="Arial" charset="0"/>
              <a:buChar char="•"/>
            </a:pPr>
            <a:r>
              <a:rPr lang="nl-NL" sz="2400" dirty="0"/>
              <a:t>Ben je het eens met de rapper?</a:t>
            </a:r>
          </a:p>
          <a:p>
            <a:pPr marL="342900" indent="-342900">
              <a:buClr>
                <a:srgbClr val="28A532"/>
              </a:buClr>
              <a:buFont typeface="Arial" charset="0"/>
              <a:buChar char="•"/>
            </a:pPr>
            <a:r>
              <a:rPr lang="nl-NL" sz="2400" dirty="0"/>
              <a:t>Wat herken je van dit verhaal binnen je eigen omgeving?</a:t>
            </a:r>
          </a:p>
        </p:txBody>
      </p:sp>
    </p:spTree>
    <p:extLst>
      <p:ext uri="{BB962C8B-B14F-4D97-AF65-F5344CB8AC3E}">
        <p14:creationId xmlns:p14="http://schemas.microsoft.com/office/powerpoint/2010/main" val="1590277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5" y="620713"/>
            <a:ext cx="9392892" cy="577378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3200" b="1" dirty="0">
                <a:solidFill>
                  <a:srgbClr val="28A532"/>
                </a:solidFill>
                <a:latin typeface="Calibri" charset="0"/>
                <a:ea typeface="Calibri" charset="0"/>
                <a:cs typeface="Calibri" charset="0"/>
              </a:rPr>
              <a:t>Nabespreking vragen ‘Stack je Money’.</a:t>
            </a:r>
          </a:p>
          <a:p>
            <a:pPr marL="0" indent="0">
              <a:lnSpc>
                <a:spcPct val="100000"/>
              </a:lnSpc>
              <a:buFont typeface="Arial" panose="020B0604020202020204" pitchFamily="34" charset="0"/>
              <a:buNone/>
            </a:pPr>
            <a:endParaRPr lang="nl-NL" sz="2400" b="1" dirty="0" smtClean="0">
              <a:latin typeface="Calibri" charset="0"/>
              <a:ea typeface="Calibri" charset="0"/>
              <a:cs typeface="Calibri" charset="0"/>
            </a:endParaRPr>
          </a:p>
          <a:p>
            <a:pPr lvl="0">
              <a:buClr>
                <a:srgbClr val="28A532"/>
              </a:buClr>
            </a:pPr>
            <a:r>
              <a:rPr lang="nl-NL" sz="2400" dirty="0" smtClean="0">
                <a:solidFill>
                  <a:prstClr val="black"/>
                </a:solidFill>
              </a:rPr>
              <a:t>Wat </a:t>
            </a:r>
            <a:r>
              <a:rPr lang="nl-NL" sz="2400" dirty="0">
                <a:solidFill>
                  <a:prstClr val="black"/>
                </a:solidFill>
              </a:rPr>
              <a:t>betekent ‘stack’?</a:t>
            </a:r>
          </a:p>
          <a:p>
            <a:pPr lvl="0">
              <a:buClr>
                <a:srgbClr val="28A532"/>
              </a:buClr>
            </a:pPr>
            <a:r>
              <a:rPr lang="nl-NL" sz="2400" dirty="0">
                <a:solidFill>
                  <a:prstClr val="black"/>
                </a:solidFill>
              </a:rPr>
              <a:t>Wat betekent volgens jou ‘de bijstand’?</a:t>
            </a:r>
          </a:p>
          <a:p>
            <a:pPr lvl="0">
              <a:buClr>
                <a:srgbClr val="28A532"/>
              </a:buClr>
            </a:pPr>
            <a:r>
              <a:rPr lang="nl-NL" sz="2400" dirty="0">
                <a:solidFill>
                  <a:prstClr val="black"/>
                </a:solidFill>
              </a:rPr>
              <a:t>Waar kan je volgens de rapper je geld bewaren</a:t>
            </a:r>
            <a:r>
              <a:rPr lang="nl-NL" sz="2400" dirty="0">
                <a:solidFill>
                  <a:prstClr val="black"/>
                </a:solidFill>
                <a:cs typeface="Arial" panose="020B0604020202020204" pitchFamily="34" charset="0"/>
              </a:rPr>
              <a:t>?</a:t>
            </a:r>
          </a:p>
          <a:p>
            <a:pPr lvl="0">
              <a:buClr>
                <a:srgbClr val="28A532"/>
              </a:buClr>
            </a:pPr>
            <a:r>
              <a:rPr lang="nl-NL" sz="2400" dirty="0">
                <a:solidFill>
                  <a:prstClr val="black"/>
                </a:solidFill>
              </a:rPr>
              <a:t>Wat zegt de rapper over fouten maken</a:t>
            </a:r>
            <a:r>
              <a:rPr lang="nl-NL" sz="2400" dirty="0">
                <a:solidFill>
                  <a:prstClr val="black"/>
                </a:solidFill>
                <a:cs typeface="Arial" panose="020B0604020202020204" pitchFamily="34" charset="0"/>
              </a:rPr>
              <a:t>? </a:t>
            </a:r>
          </a:p>
          <a:p>
            <a:pPr lvl="0">
              <a:buClr>
                <a:srgbClr val="28A532"/>
              </a:buClr>
            </a:pPr>
            <a:r>
              <a:rPr lang="nl-NL" sz="2400" dirty="0">
                <a:solidFill>
                  <a:prstClr val="black"/>
                </a:solidFill>
              </a:rPr>
              <a:t>Wat wilt de rapper duidelijk maken in dit filmpje als het gaat om geld?</a:t>
            </a:r>
          </a:p>
          <a:p>
            <a:pPr lvl="0">
              <a:buClr>
                <a:srgbClr val="28A532"/>
              </a:buClr>
            </a:pPr>
            <a:r>
              <a:rPr lang="nl-NL" sz="2400" dirty="0">
                <a:solidFill>
                  <a:prstClr val="black"/>
                </a:solidFill>
              </a:rPr>
              <a:t>Ben je het eens met de rapper?</a:t>
            </a:r>
          </a:p>
          <a:p>
            <a:pPr lvl="0">
              <a:buClr>
                <a:srgbClr val="28A532"/>
              </a:buClr>
            </a:pPr>
            <a:r>
              <a:rPr lang="nl-NL" sz="2400" dirty="0">
                <a:solidFill>
                  <a:prstClr val="black"/>
                </a:solidFill>
              </a:rPr>
              <a:t>Wat herken je van dit verhaal binnen je eigen omgeving? </a:t>
            </a:r>
          </a:p>
        </p:txBody>
      </p:sp>
    </p:spTree>
    <p:extLst>
      <p:ext uri="{BB962C8B-B14F-4D97-AF65-F5344CB8AC3E}">
        <p14:creationId xmlns:p14="http://schemas.microsoft.com/office/powerpoint/2010/main" val="2163409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695325" y="620713"/>
            <a:ext cx="9392892" cy="5773783"/>
          </a:xfrm>
          <a:prstGeom prst="rect">
            <a:avLst/>
          </a:prstGeom>
        </p:spPr>
        <p:txBody>
          <a:bodyPr vert="horz" lIns="0" tIns="0" rIns="0" bIns="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3200" b="1" dirty="0">
                <a:solidFill>
                  <a:srgbClr val="28A532"/>
                </a:solidFill>
                <a:latin typeface="Calibri" charset="0"/>
                <a:ea typeface="Calibri" charset="0"/>
                <a:cs typeface="Calibri" charset="0"/>
              </a:rPr>
              <a:t>Jongeren en schulden</a:t>
            </a:r>
            <a:br>
              <a:rPr lang="nl-NL" sz="3200" b="1" dirty="0">
                <a:solidFill>
                  <a:srgbClr val="28A532"/>
                </a:solidFill>
                <a:latin typeface="Calibri" charset="0"/>
                <a:ea typeface="Calibri" charset="0"/>
                <a:cs typeface="Calibri" charset="0"/>
              </a:rPr>
            </a:br>
            <a:endParaRPr lang="nl-NL" sz="2400" b="1" dirty="0" smtClean="0">
              <a:latin typeface="Calibri" charset="0"/>
              <a:ea typeface="Calibri" charset="0"/>
              <a:cs typeface="Calibri" charset="0"/>
            </a:endParaRPr>
          </a:p>
          <a:p>
            <a:pPr marL="0" indent="0">
              <a:buNone/>
            </a:pPr>
            <a:r>
              <a:rPr lang="nl-NL" sz="2400" dirty="0" smtClean="0">
                <a:latin typeface="Calibri" charset="0"/>
                <a:ea typeface="Calibri" charset="0"/>
                <a:cs typeface="Calibri" charset="0"/>
                <a:hlinkClick r:id="rId3"/>
              </a:rPr>
              <a:t>Bekijk website</a:t>
            </a:r>
            <a:endParaRPr lang="nl-NL" sz="2400" dirty="0" smtClean="0">
              <a:latin typeface="Calibri" charset="0"/>
              <a:ea typeface="Calibri" charset="0"/>
              <a:cs typeface="Calibri" charset="0"/>
            </a:endParaRPr>
          </a:p>
          <a:p>
            <a:pPr marL="0" indent="0">
              <a:buNone/>
            </a:pPr>
            <a:endParaRPr lang="nl-NL" sz="2400" dirty="0" smtClean="0">
              <a:latin typeface="Calibri" charset="0"/>
              <a:ea typeface="Calibri" charset="0"/>
              <a:cs typeface="Calibri" charset="0"/>
            </a:endParaRPr>
          </a:p>
          <a:p>
            <a:pPr marL="0" indent="0">
              <a:buNone/>
            </a:pPr>
            <a:r>
              <a:rPr lang="nl-NL" sz="2400" dirty="0" smtClean="0">
                <a:latin typeface="Calibri" charset="0"/>
                <a:ea typeface="Calibri" charset="0"/>
                <a:cs typeface="Calibri" charset="0"/>
              </a:rPr>
              <a:t>Naarmate </a:t>
            </a:r>
            <a:r>
              <a:rPr lang="nl-NL" sz="2400" dirty="0">
                <a:latin typeface="Calibri" charset="0"/>
                <a:ea typeface="Calibri" charset="0"/>
                <a:cs typeface="Calibri" charset="0"/>
              </a:rPr>
              <a:t>jongeren ouder worden, komen ze vaker geld tekort. 37% van de </a:t>
            </a:r>
            <a:r>
              <a:rPr lang="nl-NL" sz="2400" dirty="0" err="1">
                <a:latin typeface="Calibri" charset="0"/>
                <a:ea typeface="Calibri" charset="0"/>
                <a:cs typeface="Calibri" charset="0"/>
              </a:rPr>
              <a:t>mbo’ers</a:t>
            </a:r>
            <a:r>
              <a:rPr lang="nl-NL" sz="2400" dirty="0">
                <a:latin typeface="Calibri" charset="0"/>
                <a:ea typeface="Calibri" charset="0"/>
                <a:cs typeface="Calibri" charset="0"/>
              </a:rPr>
              <a:t> van 18 jaar en ouder heeft momenteel een schuld. Eén op de vier heeft betalingsachterstanden</a:t>
            </a:r>
            <a:r>
              <a:rPr lang="nl-NL" sz="2400" dirty="0" smtClean="0">
                <a:latin typeface="Calibri" charset="0"/>
                <a:ea typeface="Calibri" charset="0"/>
                <a:cs typeface="Calibri" charset="0"/>
              </a:rPr>
              <a:t>.</a:t>
            </a:r>
          </a:p>
          <a:p>
            <a:pPr marL="0" indent="0">
              <a:buNone/>
            </a:pPr>
            <a:endParaRPr lang="nl-NL" sz="2400" dirty="0">
              <a:latin typeface="Calibri" charset="0"/>
              <a:ea typeface="Calibri" charset="0"/>
              <a:cs typeface="Calibri" charset="0"/>
            </a:endParaRPr>
          </a:p>
          <a:p>
            <a:pPr marL="0" indent="0">
              <a:buNone/>
            </a:pPr>
            <a:r>
              <a:rPr lang="nl-NL" sz="2400" dirty="0">
                <a:latin typeface="Calibri" charset="0"/>
                <a:ea typeface="Calibri" charset="0"/>
                <a:cs typeface="Calibri" charset="0"/>
              </a:rPr>
              <a:t>Ontstaan schulden door:</a:t>
            </a:r>
          </a:p>
          <a:p>
            <a:pPr>
              <a:buClr>
                <a:srgbClr val="28A532"/>
              </a:buClr>
            </a:pPr>
            <a:r>
              <a:rPr lang="nl-NL" sz="2400" dirty="0">
                <a:latin typeface="Calibri" charset="0"/>
                <a:ea typeface="Calibri" charset="0"/>
                <a:cs typeface="Calibri" charset="0"/>
              </a:rPr>
              <a:t>Houding</a:t>
            </a:r>
          </a:p>
          <a:p>
            <a:pPr>
              <a:buClr>
                <a:srgbClr val="28A532"/>
              </a:buClr>
            </a:pPr>
            <a:r>
              <a:rPr lang="nl-NL" sz="2400" dirty="0">
                <a:latin typeface="Calibri" charset="0"/>
                <a:ea typeface="Calibri" charset="0"/>
                <a:cs typeface="Calibri" charset="0"/>
              </a:rPr>
              <a:t>Gebrek aan financiële vaardigheden </a:t>
            </a:r>
          </a:p>
          <a:p>
            <a:pPr>
              <a:buClr>
                <a:srgbClr val="28A532"/>
              </a:buClr>
            </a:pPr>
            <a:r>
              <a:rPr lang="nl-NL" sz="2400" dirty="0">
                <a:latin typeface="Calibri" charset="0"/>
                <a:ea typeface="Calibri" charset="0"/>
                <a:cs typeface="Calibri" charset="0"/>
              </a:rPr>
              <a:t>Geen behoefte hebben om te sparen en vooruit te plannen</a:t>
            </a:r>
          </a:p>
          <a:p>
            <a:endParaRPr lang="nl-NL" sz="2400" dirty="0">
              <a:latin typeface="Calibri" charset="0"/>
              <a:ea typeface="Calibri" charset="0"/>
              <a:cs typeface="Calibri" charset="0"/>
            </a:endParaRPr>
          </a:p>
          <a:p>
            <a:pPr marL="0" indent="0">
              <a:buNone/>
            </a:pPr>
            <a:r>
              <a:rPr lang="nl-NL" sz="1800" dirty="0">
                <a:latin typeface="Calibri" charset="0"/>
                <a:ea typeface="Calibri" charset="0"/>
                <a:cs typeface="Calibri" charset="0"/>
              </a:rPr>
              <a:t>(NIBUD, 2016)</a:t>
            </a:r>
          </a:p>
        </p:txBody>
      </p:sp>
    </p:spTree>
    <p:extLst>
      <p:ext uri="{BB962C8B-B14F-4D97-AF65-F5344CB8AC3E}">
        <p14:creationId xmlns:p14="http://schemas.microsoft.com/office/powerpoint/2010/main" val="3569553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173832" y="6858000"/>
            <a:ext cx="11273246" cy="5829209"/>
          </a:xfrm>
        </p:spPr>
        <p:txBody>
          <a:bodyPr>
            <a:normAutofit/>
          </a:bodyPr>
          <a:lstStyle/>
          <a:p>
            <a:pPr marL="0" indent="0">
              <a:buNone/>
            </a:pPr>
            <a:endParaRPr lang="nl-NL" sz="2400" dirty="0" smtClean="0">
              <a:cs typeface="Arial" panose="020B0604020202020204" pitchFamily="34" charset="0"/>
              <a:sym typeface="Wingdings" panose="05000000000000000000" pitchFamily="2" charset="2"/>
            </a:endParaRPr>
          </a:p>
          <a:p>
            <a:pPr marL="0" indent="0">
              <a:buNone/>
            </a:pPr>
            <a:endParaRPr lang="nl-NL" dirty="0" smtClean="0">
              <a:cs typeface="Arial" panose="020B0604020202020204" pitchFamily="34" charset="0"/>
            </a:endParaRPr>
          </a:p>
        </p:txBody>
      </p:sp>
      <p:pic>
        <p:nvPicPr>
          <p:cNvPr id="6" name="Afbeelding 5"/>
          <p:cNvPicPr>
            <a:picLocks noChangeAspect="1"/>
          </p:cNvPicPr>
          <p:nvPr/>
        </p:nvPicPr>
        <p:blipFill>
          <a:blip r:embed="rId3" cstate="print"/>
          <a:stretch>
            <a:fillRect/>
          </a:stretch>
        </p:blipFill>
        <p:spPr>
          <a:xfrm>
            <a:off x="9276869" y="1215342"/>
            <a:ext cx="1603334" cy="4126375"/>
          </a:xfrm>
          <a:prstGeom prst="rect">
            <a:avLst/>
          </a:prstGeom>
        </p:spPr>
      </p:pic>
      <p:sp>
        <p:nvSpPr>
          <p:cNvPr id="8" name="Tijdelijke aanduiding voor inhoud 2"/>
          <p:cNvSpPr txBox="1">
            <a:spLocks/>
          </p:cNvSpPr>
          <p:nvPr/>
        </p:nvSpPr>
        <p:spPr>
          <a:xfrm>
            <a:off x="695325" y="-849271"/>
            <a:ext cx="10907486" cy="51360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2400" b="1" dirty="0" smtClean="0">
              <a:latin typeface="Calibri" charset="0"/>
              <a:ea typeface="Calibri" charset="0"/>
              <a:cs typeface="Calibri" charset="0"/>
            </a:endParaRPr>
          </a:p>
          <a:p>
            <a:pPr marL="0" indent="0">
              <a:buNone/>
            </a:pPr>
            <a:r>
              <a:rPr lang="nl-NL" sz="2400" dirty="0" smtClean="0">
                <a:latin typeface="Calibri" charset="0"/>
                <a:ea typeface="Calibri" charset="0"/>
                <a:cs typeface="Calibri" charset="0"/>
              </a:rPr>
              <a:t>	</a:t>
            </a:r>
            <a:endParaRPr lang="nl-NL" sz="2400" dirty="0">
              <a:latin typeface="Calibri" charset="0"/>
              <a:ea typeface="Calibri" charset="0"/>
              <a:cs typeface="Calibri" charset="0"/>
            </a:endParaRPr>
          </a:p>
        </p:txBody>
      </p:sp>
      <p:pic>
        <p:nvPicPr>
          <p:cNvPr id="9" name="Afbeelding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6" y="2409835"/>
            <a:ext cx="4781928" cy="2689835"/>
          </a:xfrm>
          <a:prstGeom prst="rect">
            <a:avLst/>
          </a:prstGeom>
        </p:spPr>
      </p:pic>
      <p:pic>
        <p:nvPicPr>
          <p:cNvPr id="10" name="Afbeelding 9">
            <a:hlinkClick r:id="rId4"/>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3057" y="3092587"/>
            <a:ext cx="1341120" cy="1341120"/>
          </a:xfrm>
          <a:prstGeom prst="rect">
            <a:avLst/>
          </a:prstGeom>
        </p:spPr>
      </p:pic>
      <p:sp>
        <p:nvSpPr>
          <p:cNvPr id="12" name="Tijdelijke aanduiding voor inhoud 2"/>
          <p:cNvSpPr txBox="1">
            <a:spLocks/>
          </p:cNvSpPr>
          <p:nvPr/>
        </p:nvSpPr>
        <p:spPr>
          <a:xfrm>
            <a:off x="695325" y="620713"/>
            <a:ext cx="9812655" cy="138699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3200" b="1" dirty="0">
                <a:solidFill>
                  <a:srgbClr val="28A532"/>
                </a:solidFill>
                <a:latin typeface="Calibri" charset="0"/>
                <a:ea typeface="Calibri" charset="0"/>
                <a:cs typeface="Calibri" charset="0"/>
              </a:rPr>
              <a:t>Terug naar onze dromen, spaarplan maken!</a:t>
            </a:r>
          </a:p>
          <a:p>
            <a:pPr>
              <a:buFont typeface="Wingdings" panose="05000000000000000000" pitchFamily="2" charset="2"/>
              <a:buChar char="ü"/>
            </a:pPr>
            <a:r>
              <a:rPr lang="nl-NL" sz="2400" b="1" dirty="0" smtClean="0">
                <a:latin typeface="Calibri" charset="0"/>
                <a:ea typeface="Calibri" charset="0"/>
                <a:cs typeface="Calibri" charset="0"/>
              </a:rPr>
              <a:t>Opdracht </a:t>
            </a:r>
            <a:r>
              <a:rPr lang="nl-NL" sz="2400" b="1" dirty="0" smtClean="0">
                <a:latin typeface="Calibri" charset="0"/>
                <a:ea typeface="Calibri" charset="0"/>
                <a:cs typeface="Calibri" charset="0"/>
              </a:rPr>
              <a:t>2, blz.13</a:t>
            </a:r>
            <a:endParaRPr lang="nl-NL" sz="2400" b="1" dirty="0" smtClean="0">
              <a:latin typeface="Calibri" charset="0"/>
              <a:ea typeface="Calibri" charset="0"/>
              <a:cs typeface="Calibri" charset="0"/>
            </a:endParaRPr>
          </a:p>
        </p:txBody>
      </p:sp>
      <p:sp>
        <p:nvSpPr>
          <p:cNvPr id="13" name="Rechthoek 12"/>
          <p:cNvSpPr/>
          <p:nvPr/>
        </p:nvSpPr>
        <p:spPr>
          <a:xfrm>
            <a:off x="695325" y="5350926"/>
            <a:ext cx="2729209" cy="369332"/>
          </a:xfrm>
          <a:prstGeom prst="rect">
            <a:avLst/>
          </a:prstGeom>
        </p:spPr>
        <p:txBody>
          <a:bodyPr wrap="none" lIns="0" tIns="0" rIns="0" bIns="0">
            <a:noAutofit/>
          </a:bodyPr>
          <a:lstStyle/>
          <a:p>
            <a:r>
              <a:rPr lang="nl-NL" sz="2400" dirty="0">
                <a:latin typeface="Calibri" charset="0"/>
                <a:ea typeface="Calibri" charset="0"/>
                <a:cs typeface="Calibri" charset="0"/>
              </a:rPr>
              <a:t>Schrijf de stappen op!</a:t>
            </a:r>
          </a:p>
        </p:txBody>
      </p:sp>
    </p:spTree>
    <p:extLst>
      <p:ext uri="{BB962C8B-B14F-4D97-AF65-F5344CB8AC3E}">
        <p14:creationId xmlns:p14="http://schemas.microsoft.com/office/powerpoint/2010/main" val="2844216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stretch>
            <a:fillRect/>
          </a:stretch>
        </p:blipFill>
        <p:spPr>
          <a:xfrm>
            <a:off x="0" y="0"/>
            <a:ext cx="12192000" cy="6881401"/>
          </a:xfrm>
          <a:prstGeom prst="rect">
            <a:avLst/>
          </a:prstGeom>
        </p:spPr>
      </p:pic>
    </p:spTree>
    <p:extLst>
      <p:ext uri="{BB962C8B-B14F-4D97-AF65-F5344CB8AC3E}">
        <p14:creationId xmlns:p14="http://schemas.microsoft.com/office/powerpoint/2010/main" val="375080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2733</TotalTime>
  <Words>1252</Words>
  <Application>Microsoft Office PowerPoint</Application>
  <PresentationFormat>Breedbeeld</PresentationFormat>
  <Paragraphs>154</Paragraphs>
  <Slides>14</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Calibri Light</vt:lpstr>
      <vt:lpstr>Wingdings</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LocalUser</dc:creator>
  <cp:lastModifiedBy>A. Amagir</cp:lastModifiedBy>
  <cp:revision>231</cp:revision>
  <cp:lastPrinted>2018-01-25T12:10:45Z</cp:lastPrinted>
  <dcterms:created xsi:type="dcterms:W3CDTF">2017-09-04T19:25:54Z</dcterms:created>
  <dcterms:modified xsi:type="dcterms:W3CDTF">2018-03-02T10:49:42Z</dcterms:modified>
</cp:coreProperties>
</file>