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0" r:id="rId2"/>
    <p:sldId id="283" r:id="rId3"/>
    <p:sldId id="291" r:id="rId4"/>
    <p:sldId id="290" r:id="rId5"/>
    <p:sldId id="281" r:id="rId6"/>
    <p:sldId id="288" r:id="rId7"/>
    <p:sldId id="282" r:id="rId8"/>
    <p:sldId id="293" r:id="rId9"/>
    <p:sldId id="287" r:id="rId10"/>
  </p:sldIdLst>
  <p:sldSz cx="12192000" cy="6858000"/>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63766" autoAdjust="0"/>
  </p:normalViewPr>
  <p:slideViewPr>
    <p:cSldViewPr snapToGrid="0">
      <p:cViewPr varScale="1">
        <p:scale>
          <a:sx n="74" d="100"/>
          <a:sy n="74" d="100"/>
        </p:scale>
        <p:origin x="172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F348B90F-12C7-664D-AF11-F792A4F8521D}" type="datetimeFigureOut">
              <a:rPr lang="nl-NL" smtClean="0"/>
              <a:pPr/>
              <a:t>2-3-2018</a:t>
            </a:fld>
            <a:endParaRPr lang="nl-NL"/>
          </a:p>
        </p:txBody>
      </p:sp>
      <p:sp>
        <p:nvSpPr>
          <p:cNvPr id="4" name="Tijdelijke aanduiding voor voettekst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0B584775-8A8E-4342-A1B4-F0338CD12402}" type="slidenum">
              <a:rPr lang="nl-NL" smtClean="0"/>
              <a:pPr/>
              <a:t>‹nr.›</a:t>
            </a:fld>
            <a:endParaRPr lang="nl-NL"/>
          </a:p>
        </p:txBody>
      </p:sp>
    </p:spTree>
    <p:extLst>
      <p:ext uri="{BB962C8B-B14F-4D97-AF65-F5344CB8AC3E}">
        <p14:creationId xmlns:p14="http://schemas.microsoft.com/office/powerpoint/2010/main" val="1846152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54C1DAF-5D77-4377-A330-003DF386E0CB}"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87EA5270-7A1D-49CE-AC95-A50CE0007E35}" type="slidenum">
              <a:rPr lang="nl-NL" smtClean="0"/>
              <a:pPr/>
              <a:t>‹nr.›</a:t>
            </a:fld>
            <a:endParaRPr lang="nl-NL"/>
          </a:p>
        </p:txBody>
      </p:sp>
    </p:spTree>
    <p:extLst>
      <p:ext uri="{BB962C8B-B14F-4D97-AF65-F5344CB8AC3E}">
        <p14:creationId xmlns:p14="http://schemas.microsoft.com/office/powerpoint/2010/main" val="314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a:t>
            </a:fld>
            <a:endParaRPr lang="nl-NL"/>
          </a:p>
        </p:txBody>
      </p:sp>
    </p:spTree>
    <p:extLst>
      <p:ext uri="{BB962C8B-B14F-4D97-AF65-F5344CB8AC3E}">
        <p14:creationId xmlns:p14="http://schemas.microsoft.com/office/powerpoint/2010/main" val="44048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Nabespreken van take-home opdracht. Maximaal 5 minuten.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2</a:t>
            </a:fld>
            <a:endParaRPr lang="nl-NL"/>
          </a:p>
        </p:txBody>
      </p:sp>
    </p:spTree>
    <p:extLst>
      <p:ext uri="{BB962C8B-B14F-4D97-AF65-F5344CB8AC3E}">
        <p14:creationId xmlns:p14="http://schemas.microsoft.com/office/powerpoint/2010/main" val="369061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smtClean="0">
                <a:solidFill>
                  <a:schemeClr val="tx1"/>
                </a:solidFill>
                <a:effectLst/>
                <a:latin typeface="+mn-lt"/>
                <a:ea typeface="+mn-ea"/>
                <a:cs typeface="+mn-cs"/>
              </a:rPr>
              <a:t>Bespreek </a:t>
            </a:r>
            <a:r>
              <a:rPr lang="nl-NL" sz="1200" i="0" kern="1200" dirty="0" err="1" smtClean="0">
                <a:solidFill>
                  <a:schemeClr val="tx1"/>
                </a:solidFill>
                <a:effectLst/>
                <a:latin typeface="+mn-lt"/>
                <a:ea typeface="+mn-ea"/>
                <a:cs typeface="+mn-cs"/>
              </a:rPr>
              <a:t>a.h.v</a:t>
            </a:r>
            <a:r>
              <a:rPr lang="nl-NL" sz="1200" i="0" kern="1200" dirty="0" smtClean="0">
                <a:solidFill>
                  <a:schemeClr val="tx1"/>
                </a:solidFill>
                <a:effectLst/>
                <a:latin typeface="+mn-lt"/>
                <a:ea typeface="+mn-ea"/>
                <a:cs typeface="+mn-cs"/>
              </a:rPr>
              <a:t> je eigen spaardoel de punten</a:t>
            </a:r>
            <a:r>
              <a:rPr lang="nl-NL" sz="1200" i="0" kern="1200" baseline="0" dirty="0" smtClean="0">
                <a:solidFill>
                  <a:schemeClr val="tx1"/>
                </a:solidFill>
                <a:effectLst/>
                <a:latin typeface="+mn-lt"/>
                <a:ea typeface="+mn-ea"/>
                <a:cs typeface="+mn-cs"/>
              </a:rPr>
              <a:t> die op de slide staan. Geef vervolgens </a:t>
            </a:r>
            <a:r>
              <a:rPr lang="nl-NL" sz="1200" i="0" kern="1200" dirty="0" smtClean="0">
                <a:solidFill>
                  <a:schemeClr val="tx1"/>
                </a:solidFill>
                <a:effectLst/>
                <a:latin typeface="+mn-lt"/>
                <a:ea typeface="+mn-ea"/>
                <a:cs typeface="+mn-cs"/>
              </a:rPr>
              <a:t>leerlingen een paar minuten de</a:t>
            </a:r>
            <a:r>
              <a:rPr lang="nl-NL" sz="1200" i="0" kern="1200" baseline="0" dirty="0" smtClean="0">
                <a:solidFill>
                  <a:schemeClr val="tx1"/>
                </a:solidFill>
                <a:effectLst/>
                <a:latin typeface="+mn-lt"/>
                <a:ea typeface="+mn-ea"/>
                <a:cs typeface="+mn-cs"/>
              </a:rPr>
              <a:t> tijd om in duo’s te kijken naar hun spaardoel. De instructie staat op de slide. Als nabespreking vraag je 2 duo’s om daar iets over te vertellen.</a:t>
            </a:r>
            <a:endParaRPr lang="nl-NL" sz="120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3</a:t>
            </a:fld>
            <a:endParaRPr lang="nl-NL"/>
          </a:p>
        </p:txBody>
      </p:sp>
    </p:spTree>
    <p:extLst>
      <p:ext uri="{BB962C8B-B14F-4D97-AF65-F5344CB8AC3E}">
        <p14:creationId xmlns:p14="http://schemas.microsoft.com/office/powerpoint/2010/main" val="239845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toelichten.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4</a:t>
            </a:fld>
            <a:endParaRPr lang="nl-NL"/>
          </a:p>
        </p:txBody>
      </p:sp>
    </p:spTree>
    <p:extLst>
      <p:ext uri="{BB962C8B-B14F-4D97-AF65-F5344CB8AC3E}">
        <p14:creationId xmlns:p14="http://schemas.microsoft.com/office/powerpoint/2010/main" val="262733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leerlingen verschillende manieren onderzoeken om aan inkomsten te komen. </a:t>
            </a:r>
            <a:endParaRPr lang="nl-NL" baseline="0" dirty="0" smtClean="0"/>
          </a:p>
          <a:p>
            <a:endParaRPr lang="nl-NL" baseline="0" dirty="0" smtClean="0"/>
          </a:p>
          <a:p>
            <a:r>
              <a:rPr lang="nl-NL" baseline="0" dirty="0" smtClean="0"/>
              <a:t>Voorbeelden:</a:t>
            </a:r>
          </a:p>
          <a:p>
            <a:pPr marL="171450" indent="-171450">
              <a:buFont typeface="Arial" panose="020B0604020202020204" pitchFamily="34" charset="0"/>
              <a:buChar char="•"/>
            </a:pPr>
            <a:r>
              <a:rPr lang="nl-NL" baseline="0" dirty="0" smtClean="0"/>
              <a:t>Bijbaantje nemen of meer uren weken</a:t>
            </a:r>
          </a:p>
          <a:p>
            <a:pPr marL="171450" indent="-171450">
              <a:buFont typeface="Arial" panose="020B0604020202020204" pitchFamily="34" charset="0"/>
              <a:buChar char="•"/>
            </a:pPr>
            <a:r>
              <a:rPr lang="nl-NL" baseline="0" dirty="0" smtClean="0"/>
              <a:t>Vakantiebaantje (meivakantie)</a:t>
            </a:r>
          </a:p>
          <a:p>
            <a:pPr marL="171450" indent="-171450">
              <a:buFont typeface="Arial" panose="020B0604020202020204" pitchFamily="34" charset="0"/>
              <a:buChar char="•"/>
            </a:pPr>
            <a:r>
              <a:rPr lang="nl-NL" baseline="0" dirty="0" smtClean="0"/>
              <a:t>Oppaswerk</a:t>
            </a:r>
          </a:p>
          <a:p>
            <a:pPr marL="171450" indent="-171450">
              <a:buFont typeface="Arial" panose="020B0604020202020204" pitchFamily="34" charset="0"/>
              <a:buChar char="•"/>
            </a:pPr>
            <a:r>
              <a:rPr lang="nl-NL" baseline="0" dirty="0" smtClean="0"/>
              <a:t>Klusjes doen voor </a:t>
            </a:r>
            <a:r>
              <a:rPr lang="nl-NL" dirty="0" smtClean="0">
                <a:cs typeface="Arial" panose="020B0604020202020204" pitchFamily="34" charset="0"/>
              </a:rPr>
              <a:t>(groot)ouders of voor de buren etc.</a:t>
            </a:r>
          </a:p>
          <a:p>
            <a:pPr marL="171450" indent="-171450">
              <a:buFont typeface="Arial" panose="020B0604020202020204" pitchFamily="34" charset="0"/>
              <a:buChar char="•"/>
            </a:pPr>
            <a:r>
              <a:rPr lang="nl-NL" dirty="0" err="1" smtClean="0">
                <a:cs typeface="Arial" panose="020B0604020202020204" pitchFamily="34" charset="0"/>
              </a:rPr>
              <a:t>Vlogger</a:t>
            </a:r>
            <a:r>
              <a:rPr lang="nl-NL" dirty="0" smtClean="0">
                <a:cs typeface="Arial" panose="020B0604020202020204" pitchFamily="34" charset="0"/>
              </a:rPr>
              <a:t> worden</a:t>
            </a:r>
          </a:p>
          <a:p>
            <a:pPr marL="171450" indent="-171450">
              <a:buFont typeface="Arial" panose="020B0604020202020204" pitchFamily="34" charset="0"/>
              <a:buChar char="•"/>
            </a:pPr>
            <a:r>
              <a:rPr lang="nl-NL" dirty="0" smtClean="0">
                <a:cs typeface="Arial" panose="020B0604020202020204" pitchFamily="34" charset="0"/>
              </a:rPr>
              <a:t>Spullen verkopen op marktplaats</a:t>
            </a:r>
          </a:p>
          <a:p>
            <a:pPr marL="171450" indent="-171450">
              <a:buFont typeface="Arial" panose="020B0604020202020204" pitchFamily="34" charset="0"/>
              <a:buChar char="•"/>
            </a:pPr>
            <a:r>
              <a:rPr lang="nl-NL" dirty="0" smtClean="0">
                <a:cs typeface="Arial" panose="020B0604020202020204" pitchFamily="34" charset="0"/>
              </a:rPr>
              <a:t>Spullen verkopen op koningsdag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cs typeface="Arial" panose="020B0604020202020204" pitchFamily="34" charset="0"/>
              </a:rPr>
              <a:t>etc.</a:t>
            </a:r>
          </a:p>
          <a:p>
            <a:pPr marL="0" indent="0">
              <a:buFont typeface="Arial" panose="020B0604020202020204" pitchFamily="34" charset="0"/>
              <a:buNone/>
            </a:pPr>
            <a:endParaRPr lang="nl-NL" dirty="0" smtClean="0">
              <a:cs typeface="Arial" panose="020B0604020202020204" pitchFamily="34" charset="0"/>
            </a:endParaRPr>
          </a:p>
          <a:p>
            <a:endParaRPr lang="nl-NL" baseline="0" dirty="0" smtClean="0"/>
          </a:p>
          <a:p>
            <a:pPr marL="171450" indent="-171450">
              <a:buFont typeface="Arial" panose="020B0604020202020204" pitchFamily="34" charset="0"/>
              <a:buChar char="•"/>
            </a:pPr>
            <a:r>
              <a:rPr lang="nl-NL" baseline="0" dirty="0" smtClean="0"/>
              <a:t>Geld lenen: vertel ze hier dan goed bij wat de nadelen zijn, als ze daar zelf nog niet achter zijn gekomen. In principe zouden jongeren niet moeten lenen.</a:t>
            </a:r>
          </a:p>
          <a:p>
            <a:endParaRPr lang="nl-NL" baseline="0" dirty="0" smtClean="0"/>
          </a:p>
          <a:p>
            <a:r>
              <a:rPr lang="nl-NL" i="1" baseline="0" dirty="0" smtClean="0"/>
              <a:t>Wat doe je als leerlingen zeggen dat ze alles van hun ouders krijgen?</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5</a:t>
            </a:fld>
            <a:endParaRPr lang="nl-NL"/>
          </a:p>
        </p:txBody>
      </p:sp>
    </p:spTree>
    <p:extLst>
      <p:ext uri="{BB962C8B-B14F-4D97-AF65-F5344CB8AC3E}">
        <p14:creationId xmlns:p14="http://schemas.microsoft.com/office/powerpoint/2010/main" val="353311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Kies</a:t>
            </a:r>
            <a:r>
              <a:rPr lang="nl-NL" baseline="0" dirty="0" smtClean="0"/>
              <a:t> steeds uit een groepje iemand uit die het gaat presenteren. Vooral goed doorvragen op de voor- en nadelen. Sluit deze opdracht af door te vragen welke manier voor nu het haalbaarst is. Hoe kunnen ze aan inkomsten komen om nog sneller hun spaardoel te halen.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6</a:t>
            </a:fld>
            <a:endParaRPr lang="nl-NL"/>
          </a:p>
        </p:txBody>
      </p:sp>
    </p:spTree>
    <p:extLst>
      <p:ext uri="{BB962C8B-B14F-4D97-AF65-F5344CB8AC3E}">
        <p14:creationId xmlns:p14="http://schemas.microsoft.com/office/powerpoint/2010/main" val="372193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Leerlingen gaan tijdens de les het script schrijven en na schooltijd het filmpje opnemen. Zeg erbij dat het beste filmpje een prijsje krijgt. De filmpjes moeten volgende week af zijn (volgende les).</a:t>
            </a:r>
          </a:p>
          <a:p>
            <a:endParaRPr lang="nl-NL" baseline="0" dirty="0" smtClean="0"/>
          </a:p>
          <a:p>
            <a:r>
              <a:rPr lang="nl-NL" baseline="0" dirty="0" smtClean="0"/>
              <a:t>Punt 1 komt de volgende les (les 6) nog uitgebreid aan de orde. Ga hier dus niet teveel op in, laat leerlingen zelf iets bedenken.</a:t>
            </a:r>
          </a:p>
          <a:p>
            <a:r>
              <a:rPr lang="nl-NL" baseline="0" dirty="0" smtClean="0"/>
              <a:t>Punt 2 hebben ze de vorige les ook al naar gekeken, geef dat ook aan. De les die over de latte factor ging.</a:t>
            </a:r>
          </a:p>
          <a:p>
            <a:r>
              <a:rPr lang="nl-NL" baseline="0" dirty="0" smtClean="0"/>
              <a:t>Punt 3 hebben ze deze les naar gekeken met het mini onderzoekje.</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7</a:t>
            </a:fld>
            <a:endParaRPr lang="nl-NL"/>
          </a:p>
        </p:txBody>
      </p:sp>
    </p:spTree>
    <p:extLst>
      <p:ext uri="{BB962C8B-B14F-4D97-AF65-F5344CB8AC3E}">
        <p14:creationId xmlns:p14="http://schemas.microsoft.com/office/powerpoint/2010/main" val="343548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Leerlingen gaan tijdens de les het script schrijven en na schooltijd het filmpje opnemen. Zeg erbij dat het beste filmpje een prijsje krijgt. De filmpjes moeten volgende week af zijn (volgende les).</a:t>
            </a:r>
          </a:p>
          <a:p>
            <a:endParaRPr lang="nl-NL" baseline="0" dirty="0" smtClean="0"/>
          </a:p>
          <a:p>
            <a:r>
              <a:rPr lang="nl-NL" baseline="0" dirty="0" smtClean="0"/>
              <a:t>Punt 1 komt de volgende les (les 6) nog uitgebreid terug. Ga hier dus niet teveel op in, laat leerlingen zelf iets bedenken.</a:t>
            </a:r>
          </a:p>
          <a:p>
            <a:r>
              <a:rPr lang="nl-NL" baseline="0" dirty="0" smtClean="0"/>
              <a:t>Punt 2 hebben ze de vorige les ook al naar gekeken, geef dat ook aan. De les die over de latte factor ging.</a:t>
            </a:r>
          </a:p>
          <a:p>
            <a:r>
              <a:rPr lang="nl-NL" baseline="0" dirty="0" smtClean="0"/>
              <a:t>Punt 3 hebben ze deze les naar gekeken met het mini onderzoekje.</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8</a:t>
            </a:fld>
            <a:endParaRPr lang="nl-NL"/>
          </a:p>
        </p:txBody>
      </p:sp>
    </p:spTree>
    <p:extLst>
      <p:ext uri="{BB962C8B-B14F-4D97-AF65-F5344CB8AC3E}">
        <p14:creationId xmlns:p14="http://schemas.microsoft.com/office/powerpoint/2010/main" val="48758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toelichten!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9</a:t>
            </a:fld>
            <a:endParaRPr lang="nl-NL"/>
          </a:p>
        </p:txBody>
      </p:sp>
    </p:spTree>
    <p:extLst>
      <p:ext uri="{BB962C8B-B14F-4D97-AF65-F5344CB8AC3E}">
        <p14:creationId xmlns:p14="http://schemas.microsoft.com/office/powerpoint/2010/main" val="50441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4830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25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0058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8208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034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7329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BAA44B-EF3C-4E37-82D9-9157AB1AA7E9}" type="datetimeFigureOut">
              <a:rPr lang="nl-NL" smtClean="0"/>
              <a:pPr/>
              <a:t>2-3-2018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6182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BAA44B-EF3C-4E37-82D9-9157AB1AA7E9}" type="datetimeFigureOut">
              <a:rPr lang="nl-NL" smtClean="0"/>
              <a:pPr/>
              <a:t>2-3-2018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75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BAA44B-EF3C-4E37-82D9-9157AB1AA7E9}" type="datetimeFigureOut">
              <a:rPr lang="nl-NL" smtClean="0"/>
              <a:pPr/>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5324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1342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9287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BF96F-3D2E-458F-8DC3-428938DAEE26}" type="slidenum">
              <a:rPr lang="nl-NL" smtClean="0"/>
              <a:pPr/>
              <a:t>‹nr.›</a:t>
            </a:fld>
            <a:endParaRPr lang="nl-NL"/>
          </a:p>
        </p:txBody>
      </p:sp>
    </p:spTree>
    <p:extLst>
      <p:ext uri="{BB962C8B-B14F-4D97-AF65-F5344CB8AC3E}">
        <p14:creationId xmlns:p14="http://schemas.microsoft.com/office/powerpoint/2010/main" val="26537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bud.nl/consumenten/zakgel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Afgeronde rechthoek 7"/>
          <p:cNvSpPr/>
          <p:nvPr/>
        </p:nvSpPr>
        <p:spPr>
          <a:xfrm>
            <a:off x="-978409" y="620713"/>
            <a:ext cx="7274277" cy="1417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6522" y="810579"/>
            <a:ext cx="8939005" cy="572144"/>
          </a:xfrm>
          <a:prstGeom prst="rect">
            <a:avLst/>
          </a:prstGeom>
          <a:noFill/>
        </p:spPr>
        <p:txBody>
          <a:bodyPr wrap="square" lIns="0" tIns="0" rIns="0" bIns="0" rtlCol="0">
            <a:spAutoFit/>
          </a:bodyPr>
          <a:lstStyle/>
          <a:p>
            <a:pPr>
              <a:lnSpc>
                <a:spcPts val="4400"/>
              </a:lnSpc>
            </a:pPr>
            <a:r>
              <a:rPr lang="nl-NL" sz="4400" b="1" dirty="0" err="1" smtClean="0">
                <a:solidFill>
                  <a:srgbClr val="642275"/>
                </a:solidFill>
              </a:rPr>
              <a:t>SpaarWijs</a:t>
            </a:r>
            <a:endParaRPr lang="nl-NL" sz="4400" b="1" dirty="0" smtClean="0">
              <a:solidFill>
                <a:srgbClr val="642275"/>
              </a:solidFill>
            </a:endParaRPr>
          </a:p>
        </p:txBody>
      </p:sp>
      <p:sp>
        <p:nvSpPr>
          <p:cNvPr id="10" name="Tekstvak 9"/>
          <p:cNvSpPr txBox="1"/>
          <p:nvPr/>
        </p:nvSpPr>
        <p:spPr>
          <a:xfrm>
            <a:off x="378846" y="1337894"/>
            <a:ext cx="9387327" cy="492443"/>
          </a:xfrm>
          <a:prstGeom prst="rect">
            <a:avLst/>
          </a:prstGeom>
          <a:noFill/>
        </p:spPr>
        <p:txBody>
          <a:bodyPr wrap="square" lIns="0" tIns="0" rIns="0" bIns="0" rtlCol="0">
            <a:spAutoFit/>
          </a:bodyPr>
          <a:lstStyle/>
          <a:p>
            <a:r>
              <a:rPr lang="nl-NL" sz="3200" dirty="0">
                <a:solidFill>
                  <a:srgbClr val="28A532"/>
                </a:solidFill>
              </a:rPr>
              <a:t>Les 5 </a:t>
            </a:r>
            <a:r>
              <a:rPr lang="nl-NL" sz="3200" b="1" dirty="0">
                <a:solidFill>
                  <a:srgbClr val="28A532"/>
                </a:solidFill>
              </a:rPr>
              <a:t>Hoe zorg ik voor </a:t>
            </a:r>
            <a:r>
              <a:rPr lang="nl-NL" sz="3200" b="1" dirty="0" smtClean="0">
                <a:solidFill>
                  <a:srgbClr val="28A532"/>
                </a:solidFill>
              </a:rPr>
              <a:t>(meer) </a:t>
            </a:r>
            <a:r>
              <a:rPr lang="nl-NL" sz="3200" b="1" dirty="0">
                <a:solidFill>
                  <a:srgbClr val="28A532"/>
                </a:solidFill>
              </a:rPr>
              <a:t>geld?</a:t>
            </a:r>
          </a:p>
        </p:txBody>
      </p:sp>
    </p:spTree>
    <p:extLst>
      <p:ext uri="{BB962C8B-B14F-4D97-AF65-F5344CB8AC3E}">
        <p14:creationId xmlns:p14="http://schemas.microsoft.com/office/powerpoint/2010/main" val="76512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695326" y="620713"/>
            <a:ext cx="8849728"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endParaRPr lang="nl-NL" sz="2400" b="1" dirty="0" smtClean="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Opdracht 6 (les 4)</a:t>
            </a:r>
          </a:p>
          <a:p>
            <a:pPr marL="0" indent="0">
              <a:buNone/>
            </a:pPr>
            <a:endParaRPr lang="nl-NL" sz="1800" dirty="0" smtClean="0">
              <a:latin typeface="Calibri" charset="0"/>
              <a:ea typeface="Calibri" charset="0"/>
              <a:cs typeface="Calibri" charset="0"/>
            </a:endParaRPr>
          </a:p>
          <a:p>
            <a:pPr marL="0" indent="0">
              <a:buNone/>
            </a:pPr>
            <a:r>
              <a:rPr lang="nl-NL" sz="2400" dirty="0">
                <a:cs typeface="Arial" panose="020B0604020202020204" pitchFamily="34" charset="0"/>
              </a:rPr>
              <a:t>Als het goed is heb je met je (groot)ouders de volgende punten besproken: </a:t>
            </a:r>
          </a:p>
          <a:p>
            <a:pPr>
              <a:buClr>
                <a:srgbClr val="28A532"/>
              </a:buClr>
            </a:pPr>
            <a:r>
              <a:rPr lang="nl-NL" sz="2400" dirty="0" smtClean="0">
                <a:cs typeface="Arial" panose="020B0604020202020204" pitchFamily="34" charset="0"/>
              </a:rPr>
              <a:t>Welke </a:t>
            </a:r>
            <a:r>
              <a:rPr lang="nl-NL" sz="2400" dirty="0">
                <a:cs typeface="Arial" panose="020B0604020202020204" pitchFamily="34" charset="0"/>
              </a:rPr>
              <a:t>tips heb je gekregen van je (groot)ouders om geld te </a:t>
            </a:r>
            <a:r>
              <a:rPr lang="nl-NL" sz="2400" dirty="0" smtClean="0">
                <a:cs typeface="Arial" panose="020B0604020202020204" pitchFamily="34" charset="0"/>
              </a:rPr>
              <a:t>besparen</a:t>
            </a:r>
            <a:r>
              <a:rPr lang="nl-NL" sz="2400" dirty="0">
                <a:cs typeface="Arial" panose="020B0604020202020204" pitchFamily="34" charset="0"/>
              </a:rPr>
              <a:t>?</a:t>
            </a:r>
          </a:p>
          <a:p>
            <a:pPr>
              <a:buClr>
                <a:srgbClr val="28A532"/>
              </a:buClr>
            </a:pPr>
            <a:r>
              <a:rPr lang="nl-NL" sz="2400" dirty="0" smtClean="0">
                <a:cs typeface="Arial" panose="020B0604020202020204" pitchFamily="34" charset="0"/>
              </a:rPr>
              <a:t>Welke </a:t>
            </a:r>
            <a:r>
              <a:rPr lang="nl-NL" sz="2400" dirty="0">
                <a:cs typeface="Arial" panose="020B0604020202020204" pitchFamily="34" charset="0"/>
              </a:rPr>
              <a:t>tips heb je van (groot)ouders gekregen om de verleiding </a:t>
            </a:r>
            <a:r>
              <a:rPr lang="nl-NL" sz="2400" dirty="0" smtClean="0">
                <a:cs typeface="Arial" panose="020B0604020202020204" pitchFamily="34" charset="0"/>
              </a:rPr>
              <a:t>te weerstaan </a:t>
            </a:r>
            <a:r>
              <a:rPr lang="nl-NL" sz="2400" dirty="0">
                <a:cs typeface="Arial" panose="020B0604020202020204" pitchFamily="34" charset="0"/>
              </a:rPr>
              <a:t>om geld uit te geven?</a:t>
            </a:r>
          </a:p>
          <a:p>
            <a:pPr>
              <a:buClr>
                <a:srgbClr val="28A532"/>
              </a:buClr>
            </a:pPr>
            <a:r>
              <a:rPr lang="nl-NL" sz="2400" dirty="0" smtClean="0">
                <a:cs typeface="Arial" panose="020B0604020202020204" pitchFamily="34" charset="0"/>
              </a:rPr>
              <a:t>Heb jij </a:t>
            </a:r>
            <a:r>
              <a:rPr lang="nl-NL" sz="2400" dirty="0">
                <a:cs typeface="Arial" panose="020B0604020202020204" pitchFamily="34" charset="0"/>
              </a:rPr>
              <a:t>je (groot)ouders misschien wat tips gegeven om geld te </a:t>
            </a:r>
            <a:r>
              <a:rPr lang="nl-NL" sz="2400" dirty="0" smtClean="0">
                <a:cs typeface="Arial" panose="020B0604020202020204" pitchFamily="34" charset="0"/>
              </a:rPr>
              <a:t>besparen </a:t>
            </a:r>
            <a:r>
              <a:rPr lang="nl-NL" sz="2400" dirty="0">
                <a:cs typeface="Arial" panose="020B0604020202020204" pitchFamily="34" charset="0"/>
              </a:rPr>
              <a:t>(Latte factor)? </a:t>
            </a:r>
          </a:p>
          <a:p>
            <a:pPr marL="0" indent="0">
              <a:buNone/>
            </a:pPr>
            <a:endParaRPr lang="nl-NL" sz="2400" b="1" dirty="0" smtClean="0">
              <a:solidFill>
                <a:srgbClr val="28A532"/>
              </a:solidFill>
              <a:latin typeface="Calibri" charset="0"/>
              <a:ea typeface="Calibri" charset="0"/>
              <a:cs typeface="Calibri" charset="0"/>
            </a:endParaRPr>
          </a:p>
        </p:txBody>
      </p:sp>
    </p:spTree>
    <p:extLst>
      <p:ext uri="{BB962C8B-B14F-4D97-AF65-F5344CB8AC3E}">
        <p14:creationId xmlns:p14="http://schemas.microsoft.com/office/powerpoint/2010/main" val="776733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50500" y="1698625"/>
            <a:ext cx="10515600" cy="1325563"/>
          </a:xfrm>
        </p:spPr>
        <p:txBody>
          <a:bodyPr>
            <a:normAutofit/>
          </a:bodyPr>
          <a:lstStyle/>
          <a:p>
            <a:r>
              <a:rPr lang="nl-NL" dirty="0"/>
              <a:t/>
            </a:r>
            <a:br>
              <a:rPr lang="nl-NL" dirty="0"/>
            </a:br>
            <a:endParaRPr lang="nl-NL" dirty="0"/>
          </a:p>
        </p:txBody>
      </p:sp>
      <p:sp>
        <p:nvSpPr>
          <p:cNvPr id="5" name="Tijdelijke aanduiding voor inhoud 2"/>
          <p:cNvSpPr txBox="1">
            <a:spLocks/>
          </p:cNvSpPr>
          <p:nvPr/>
        </p:nvSpPr>
        <p:spPr>
          <a:xfrm>
            <a:off x="695326" y="620713"/>
            <a:ext cx="8849728"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Hoe gaat het met je spaardoel</a:t>
            </a:r>
            <a:r>
              <a:rPr lang="nl-NL" sz="3200" b="1" dirty="0" smtClean="0">
                <a:solidFill>
                  <a:srgbClr val="28A532"/>
                </a:solidFill>
                <a:latin typeface="Calibri" charset="0"/>
                <a:ea typeface="Calibri" charset="0"/>
                <a:cs typeface="Calibri" charset="0"/>
              </a:rPr>
              <a:t>?</a:t>
            </a:r>
            <a:endParaRPr lang="nl-NL" sz="2400" b="1" dirty="0" smtClean="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Over 3</a:t>
            </a:r>
            <a:r>
              <a:rPr lang="nl-NL" sz="2400" b="1" dirty="0" smtClean="0">
                <a:latin typeface="Calibri" charset="0"/>
                <a:ea typeface="Calibri" charset="0"/>
                <a:cs typeface="Calibri" charset="0"/>
              </a:rPr>
              <a:t> </a:t>
            </a:r>
            <a:r>
              <a:rPr lang="nl-NL" sz="2400" b="1" dirty="0">
                <a:latin typeface="Calibri" charset="0"/>
                <a:ea typeface="Calibri" charset="0"/>
                <a:cs typeface="Calibri" charset="0"/>
              </a:rPr>
              <a:t>minuten is de nabespreking!</a:t>
            </a:r>
          </a:p>
          <a:p>
            <a:pPr marL="0" indent="0">
              <a:buNone/>
            </a:pPr>
            <a:endParaRPr lang="nl-NL" sz="1800" dirty="0" smtClean="0">
              <a:latin typeface="Calibri" charset="0"/>
              <a:ea typeface="Calibri" charset="0"/>
              <a:cs typeface="Calibri" charset="0"/>
            </a:endParaRPr>
          </a:p>
          <a:p>
            <a:pPr marL="0" indent="0">
              <a:buNone/>
            </a:pPr>
            <a:r>
              <a:rPr lang="nl-NL" sz="2400" dirty="0"/>
              <a:t>Bespreek met je maatje de volgende vragen:</a:t>
            </a:r>
          </a:p>
          <a:p>
            <a:pPr>
              <a:buClr>
                <a:srgbClr val="28A532"/>
              </a:buClr>
            </a:pPr>
            <a:r>
              <a:rPr lang="nl-NL" sz="2400" dirty="0"/>
              <a:t>Hoe gaat het met je spaardoel?</a:t>
            </a:r>
          </a:p>
          <a:p>
            <a:pPr>
              <a:buClr>
                <a:srgbClr val="28A532"/>
              </a:buClr>
            </a:pPr>
            <a:r>
              <a:rPr lang="nl-NL" sz="2400" dirty="0"/>
              <a:t>Noteer je gespaarde bedrag op de spaarladder</a:t>
            </a:r>
            <a:r>
              <a:rPr lang="nl-NL" sz="2400" dirty="0" smtClean="0"/>
              <a:t>.</a:t>
            </a:r>
            <a:endParaRPr lang="nl-NL" sz="24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Tree>
    <p:extLst>
      <p:ext uri="{BB962C8B-B14F-4D97-AF65-F5344CB8AC3E}">
        <p14:creationId xmlns:p14="http://schemas.microsoft.com/office/powerpoint/2010/main" val="99025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76563" y="2223951"/>
            <a:ext cx="11338560" cy="5773783"/>
          </a:xfrm>
        </p:spPr>
        <p:txBody>
          <a:bodyPr>
            <a:normAutofit/>
          </a:bodyPr>
          <a:lstStyle/>
          <a:p>
            <a:pPr marL="0" indent="0">
              <a:lnSpc>
                <a:spcPct val="100000"/>
              </a:lnSpc>
              <a:buNone/>
            </a:pPr>
            <a:r>
              <a:rPr lang="nl-NL" dirty="0">
                <a:latin typeface="Arial" panose="020B0604020202020204" pitchFamily="34" charset="0"/>
                <a:cs typeface="Arial" panose="020B0604020202020204" pitchFamily="34" charset="0"/>
              </a:rPr>
              <a:t>	</a:t>
            </a:r>
          </a:p>
        </p:txBody>
      </p:sp>
      <p:sp>
        <p:nvSpPr>
          <p:cNvPr id="4" name="Tijdelijke aanduiding voor inhoud 2"/>
          <p:cNvSpPr txBox="1">
            <a:spLocks/>
          </p:cNvSpPr>
          <p:nvPr/>
        </p:nvSpPr>
        <p:spPr>
          <a:xfrm>
            <a:off x="695325" y="620713"/>
            <a:ext cx="6924675"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Wat zijn de doelen van deze les?</a:t>
            </a:r>
          </a:p>
          <a:p>
            <a:pPr marL="0" indent="0">
              <a:buFont typeface="Arial" panose="020B0604020202020204" pitchFamily="34" charset="0"/>
              <a:buNone/>
            </a:pPr>
            <a:endParaRPr lang="nl-NL" sz="2400" u="sng" dirty="0" smtClean="0">
              <a:latin typeface="Calibri" charset="0"/>
              <a:ea typeface="Calibri" charset="0"/>
              <a:cs typeface="Calibri" charset="0"/>
            </a:endParaRPr>
          </a:p>
          <a:p>
            <a:pPr>
              <a:buClr>
                <a:srgbClr val="28A532"/>
              </a:buClr>
            </a:pPr>
            <a:r>
              <a:rPr lang="nl-NL" sz="2400" dirty="0">
                <a:latin typeface="Calibri" charset="0"/>
                <a:ea typeface="Calibri" charset="0"/>
                <a:cs typeface="Calibri" charset="0"/>
              </a:rPr>
              <a:t>Je kunt minimaal vier manieren bedenken om aan meer </a:t>
            </a:r>
            <a:r>
              <a:rPr lang="nl-NL" sz="2400" dirty="0" smtClean="0">
                <a:latin typeface="Calibri" charset="0"/>
                <a:ea typeface="Calibri" charset="0"/>
                <a:cs typeface="Calibri" charset="0"/>
              </a:rPr>
              <a:t>inkomsten </a:t>
            </a:r>
            <a:r>
              <a:rPr lang="nl-NL" sz="2400" dirty="0">
                <a:latin typeface="Calibri" charset="0"/>
                <a:ea typeface="Calibri" charset="0"/>
                <a:cs typeface="Calibri" charset="0"/>
              </a:rPr>
              <a:t>te komen.</a:t>
            </a:r>
          </a:p>
          <a:p>
            <a:pPr>
              <a:buClr>
                <a:srgbClr val="28A532"/>
              </a:buClr>
            </a:pPr>
            <a:r>
              <a:rPr lang="nl-NL" sz="2400" dirty="0">
                <a:latin typeface="Calibri" charset="0"/>
                <a:ea typeface="Calibri" charset="0"/>
                <a:cs typeface="Calibri" charset="0"/>
              </a:rPr>
              <a:t>Je kunt bij iedere manier die je hebt bedacht de voordelen en nadelen daarvan op een rijtje zetten.</a:t>
            </a:r>
          </a:p>
          <a:p>
            <a:pPr>
              <a:buClr>
                <a:srgbClr val="28A532"/>
              </a:buClr>
            </a:pPr>
            <a:r>
              <a:rPr lang="nl-NL" sz="2400" dirty="0">
                <a:latin typeface="Calibri" charset="0"/>
                <a:ea typeface="Calibri" charset="0"/>
                <a:cs typeface="Calibri" charset="0"/>
              </a:rPr>
              <a:t>Je kunt een filmpje maken over inkomsten vergaren en geld besparen.</a:t>
            </a: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197290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6" y="620713"/>
            <a:ext cx="8849728" cy="18303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Hoe kom ik aan (meer) inkomsten?</a:t>
            </a:r>
          </a:p>
          <a:p>
            <a:pPr>
              <a:buFont typeface="Wingdings" panose="05000000000000000000" pitchFamily="2" charset="2"/>
              <a:buChar char="ü"/>
            </a:pPr>
            <a:r>
              <a:rPr lang="nl-NL" sz="2400" b="1" dirty="0" smtClean="0">
                <a:latin typeface="Calibri" charset="0"/>
                <a:ea typeface="Calibri" charset="0"/>
                <a:cs typeface="Calibri" charset="0"/>
              </a:rPr>
              <a:t> Opdracht </a:t>
            </a:r>
            <a:r>
              <a:rPr lang="nl-NL" sz="2400" b="1" dirty="0">
                <a:latin typeface="Calibri" charset="0"/>
                <a:ea typeface="Calibri" charset="0"/>
                <a:cs typeface="Calibri" charset="0"/>
              </a:rPr>
              <a:t>1, blz. </a:t>
            </a:r>
            <a:r>
              <a:rPr lang="nl-NL" sz="2400" b="1" dirty="0" smtClean="0">
                <a:latin typeface="Calibri" charset="0"/>
                <a:ea typeface="Calibri" charset="0"/>
                <a:cs typeface="Calibri" charset="0"/>
              </a:rPr>
              <a:t>18</a:t>
            </a:r>
            <a:endParaRPr lang="nl-NL" sz="2400" b="1" dirty="0" smtClean="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 In </a:t>
            </a:r>
            <a:r>
              <a:rPr lang="nl-NL" sz="2400" b="1" dirty="0">
                <a:latin typeface="Calibri" charset="0"/>
                <a:ea typeface="Calibri" charset="0"/>
                <a:cs typeface="Calibri" charset="0"/>
              </a:rPr>
              <a:t>groepjes van </a:t>
            </a:r>
            <a:r>
              <a:rPr lang="nl-NL" sz="2400" b="1" dirty="0" smtClean="0">
                <a:latin typeface="Calibri" charset="0"/>
                <a:ea typeface="Calibri" charset="0"/>
                <a:cs typeface="Calibri" charset="0"/>
              </a:rPr>
              <a:t>vier</a:t>
            </a:r>
          </a:p>
          <a:p>
            <a:pPr>
              <a:buFont typeface="Wingdings" panose="05000000000000000000" pitchFamily="2" charset="2"/>
              <a:buChar char="ü"/>
            </a:pPr>
            <a:r>
              <a:rPr lang="nl-NL" sz="2400" b="1" dirty="0" smtClean="0">
                <a:latin typeface="Calibri" charset="0"/>
                <a:ea typeface="Calibri" charset="0"/>
                <a:cs typeface="Calibri" charset="0"/>
              </a:rPr>
              <a:t> 10 minuten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 y="2682966"/>
            <a:ext cx="7448090" cy="3819434"/>
          </a:xfrm>
          <a:prstGeom prst="rect">
            <a:avLst/>
          </a:prstGeom>
        </p:spPr>
      </p:pic>
      <p:sp>
        <p:nvSpPr>
          <p:cNvPr id="6" name="Rechthoek 5"/>
          <p:cNvSpPr/>
          <p:nvPr/>
        </p:nvSpPr>
        <p:spPr>
          <a:xfrm>
            <a:off x="8626831" y="3664635"/>
            <a:ext cx="2794000" cy="1107996"/>
          </a:xfrm>
          <a:prstGeom prst="rect">
            <a:avLst/>
          </a:prstGeom>
        </p:spPr>
        <p:txBody>
          <a:bodyPr wrap="square" lIns="0" tIns="0" rIns="0" bIns="0">
            <a:spAutoFit/>
          </a:bodyPr>
          <a:lstStyle/>
          <a:p>
            <a:r>
              <a:rPr lang="nl-NL" b="1" dirty="0">
                <a:latin typeface="Calibri" charset="0"/>
                <a:ea typeface="Calibri" charset="0"/>
                <a:cs typeface="Calibri" charset="0"/>
              </a:rPr>
              <a:t>Tip: </a:t>
            </a:r>
            <a:r>
              <a:rPr lang="nl-NL" dirty="0" err="1">
                <a:latin typeface="Calibri" charset="0"/>
                <a:ea typeface="Calibri" charset="0"/>
                <a:cs typeface="Calibri" charset="0"/>
              </a:rPr>
              <a:t>https</a:t>
            </a:r>
            <a:r>
              <a:rPr lang="nl-NL" dirty="0">
                <a:latin typeface="Calibri" charset="0"/>
                <a:ea typeface="Calibri" charset="0"/>
                <a:cs typeface="Calibri" charset="0"/>
              </a:rPr>
              <a:t>://</a:t>
            </a:r>
            <a:r>
              <a:rPr lang="nl-NL" dirty="0" err="1">
                <a:latin typeface="Calibri" charset="0"/>
                <a:ea typeface="Calibri" charset="0"/>
                <a:cs typeface="Calibri" charset="0"/>
              </a:rPr>
              <a:t>scholieren.nibud.nl</a:t>
            </a:r>
            <a:r>
              <a:rPr lang="nl-NL" dirty="0" smtClean="0">
                <a:latin typeface="Calibri" charset="0"/>
                <a:ea typeface="Calibri" charset="0"/>
                <a:cs typeface="Calibri" charset="0"/>
              </a:rPr>
              <a:t>/</a:t>
            </a:r>
            <a:br>
              <a:rPr lang="nl-NL" dirty="0" smtClean="0">
                <a:latin typeface="Calibri" charset="0"/>
                <a:ea typeface="Calibri" charset="0"/>
                <a:cs typeface="Calibri" charset="0"/>
              </a:rPr>
            </a:br>
            <a:r>
              <a:rPr lang="nl-NL" dirty="0" smtClean="0">
                <a:latin typeface="Calibri" charset="0"/>
                <a:ea typeface="Calibri" charset="0"/>
                <a:cs typeface="Calibri" charset="0"/>
              </a:rPr>
              <a:t>artikel/hoe-kom-ik-aan-meer-geld</a:t>
            </a:r>
            <a:r>
              <a:rPr lang="nl-NL" dirty="0">
                <a:latin typeface="Calibri" charset="0"/>
                <a:ea typeface="Calibri" charset="0"/>
                <a:cs typeface="Calibri" charset="0"/>
              </a:rPr>
              <a:t>/</a:t>
            </a:r>
          </a:p>
        </p:txBody>
      </p:sp>
      <p:sp>
        <p:nvSpPr>
          <p:cNvPr id="7" name="Rechthoek 6"/>
          <p:cNvSpPr/>
          <p:nvPr/>
        </p:nvSpPr>
        <p:spPr>
          <a:xfrm>
            <a:off x="8626831" y="2583934"/>
            <a:ext cx="2676169" cy="738664"/>
          </a:xfrm>
          <a:prstGeom prst="rect">
            <a:avLst/>
          </a:prstGeom>
        </p:spPr>
        <p:txBody>
          <a:bodyPr wrap="square" lIns="0" tIns="0" rIns="0" bIns="0">
            <a:spAutoFit/>
          </a:bodyPr>
          <a:lstStyle/>
          <a:p>
            <a:r>
              <a:rPr lang="nl-NL" sz="2400" dirty="0">
                <a:cs typeface="Arial" panose="020B0604020202020204" pitchFamily="34" charset="0"/>
                <a:sym typeface="Wingdings" panose="05000000000000000000" pitchFamily="2" charset="2"/>
              </a:rPr>
              <a:t>Wees </a:t>
            </a:r>
            <a:r>
              <a:rPr lang="nl-NL" sz="2400" b="1" dirty="0">
                <a:cs typeface="Arial" panose="020B0604020202020204" pitchFamily="34" charset="0"/>
                <a:sym typeface="Wingdings" panose="05000000000000000000" pitchFamily="2" charset="2"/>
              </a:rPr>
              <a:t>creatief</a:t>
            </a:r>
            <a:r>
              <a:rPr lang="nl-NL" sz="2400" dirty="0">
                <a:cs typeface="Arial" panose="020B0604020202020204" pitchFamily="34" charset="0"/>
                <a:sym typeface="Wingdings" panose="05000000000000000000" pitchFamily="2" charset="2"/>
              </a:rPr>
              <a:t>, </a:t>
            </a:r>
            <a:r>
              <a:rPr lang="nl-NL" sz="2400" dirty="0" smtClean="0">
                <a:cs typeface="Arial" panose="020B0604020202020204" pitchFamily="34" charset="0"/>
                <a:sym typeface="Wingdings" panose="05000000000000000000" pitchFamily="2" charset="2"/>
              </a:rPr>
              <a:t>maar </a:t>
            </a:r>
            <a:r>
              <a:rPr lang="nl-NL" sz="2400" dirty="0">
                <a:cs typeface="Arial" panose="020B0604020202020204" pitchFamily="34" charset="0"/>
                <a:sym typeface="Wingdings" panose="05000000000000000000" pitchFamily="2" charset="2"/>
              </a:rPr>
              <a:t>wel </a:t>
            </a:r>
            <a:r>
              <a:rPr lang="nl-NL" sz="2400" b="1" dirty="0">
                <a:cs typeface="Arial" panose="020B0604020202020204" pitchFamily="34" charset="0"/>
                <a:sym typeface="Wingdings" panose="05000000000000000000" pitchFamily="2" charset="2"/>
              </a:rPr>
              <a:t>realistisch</a:t>
            </a:r>
            <a:r>
              <a:rPr lang="nl-NL" sz="2400" dirty="0">
                <a:cs typeface="Arial" panose="020B0604020202020204" pitchFamily="34" charset="0"/>
                <a:sym typeface="Wingdings" panose="05000000000000000000" pitchFamily="2" charset="2"/>
              </a:rPr>
              <a:t>!</a:t>
            </a:r>
            <a:endParaRPr lang="nl-NL" sz="2400" b="1" dirty="0"/>
          </a:p>
        </p:txBody>
      </p:sp>
    </p:spTree>
    <p:extLst>
      <p:ext uri="{BB962C8B-B14F-4D97-AF65-F5344CB8AC3E}">
        <p14:creationId xmlns:p14="http://schemas.microsoft.com/office/powerpoint/2010/main" val="3826370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695325" y="620713"/>
            <a:ext cx="10391775" cy="53950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Hoe kom ik aan (meer) inkomsten?</a:t>
            </a:r>
          </a:p>
          <a:p>
            <a:pPr marL="0" indent="0">
              <a:buNone/>
            </a:pPr>
            <a:endParaRPr lang="nl-NL" sz="2400" i="1" dirty="0">
              <a:solidFill>
                <a:srgbClr val="00B0F0"/>
              </a:solidFill>
            </a:endParaRPr>
          </a:p>
          <a:p>
            <a:pPr marL="0" indent="0">
              <a:buNone/>
            </a:pPr>
            <a:r>
              <a:rPr lang="nl-NL" sz="2400" b="1" dirty="0">
                <a:latin typeface="Calibri" charset="0"/>
                <a:ea typeface="Calibri" charset="0"/>
                <a:cs typeface="Calibri" charset="0"/>
              </a:rPr>
              <a:t>Presenteer de resultaten van jullie ‘mini-onderzoek’ in 2 minuten aan de klas:</a:t>
            </a:r>
          </a:p>
          <a:p>
            <a:pPr>
              <a:buClr>
                <a:srgbClr val="28A532"/>
              </a:buClr>
            </a:pPr>
            <a:r>
              <a:rPr lang="nl-NL" sz="2400" dirty="0">
                <a:latin typeface="Calibri" charset="0"/>
                <a:ea typeface="Calibri" charset="0"/>
                <a:cs typeface="Calibri" charset="0"/>
              </a:rPr>
              <a:t>Vertel in het kort iets over de manieren die jullie hebben bedacht om aan meer inkomsten te komen.</a:t>
            </a:r>
          </a:p>
          <a:p>
            <a:pPr>
              <a:buClr>
                <a:srgbClr val="28A532"/>
              </a:buClr>
            </a:pPr>
            <a:r>
              <a:rPr lang="nl-NL" sz="2400" dirty="0">
                <a:latin typeface="Calibri" charset="0"/>
                <a:ea typeface="Calibri" charset="0"/>
                <a:cs typeface="Calibri" charset="0"/>
              </a:rPr>
              <a:t>Welke manier lijkt jullie het beste om je spaardoel op korte termijn te kunnen behalen, en waarom</a:t>
            </a:r>
            <a:r>
              <a:rPr lang="nl-NL" sz="2400" dirty="0" smtClean="0">
                <a:latin typeface="Calibri" charset="0"/>
                <a:ea typeface="Calibri" charset="0"/>
                <a:cs typeface="Calibri" charset="0"/>
              </a:rPr>
              <a:t>?</a:t>
            </a:r>
            <a:endParaRPr lang="nl-NL" sz="2400" dirty="0">
              <a:solidFill>
                <a:schemeClr val="accent1"/>
              </a:solidFill>
              <a:latin typeface="Calibri" charset="0"/>
              <a:ea typeface="Calibri" charset="0"/>
              <a:cs typeface="Calibri" charset="0"/>
              <a:sym typeface="Wingdings" panose="05000000000000000000" pitchFamily="2" charset="2"/>
            </a:endParaRPr>
          </a:p>
          <a:p>
            <a:pPr marL="0" indent="0">
              <a:buNone/>
            </a:pPr>
            <a:endParaRPr lang="nl-NL" sz="2400"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nl-NL"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400" dirty="0" smtClean="0">
              <a:latin typeface="Calibri" charset="0"/>
              <a:ea typeface="Calibri" charset="0"/>
              <a:cs typeface="Calibri" charset="0"/>
            </a:endParaRPr>
          </a:p>
        </p:txBody>
      </p:sp>
    </p:spTree>
    <p:extLst>
      <p:ext uri="{BB962C8B-B14F-4D97-AF65-F5344CB8AC3E}">
        <p14:creationId xmlns:p14="http://schemas.microsoft.com/office/powerpoint/2010/main" val="220387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695326" y="620713"/>
            <a:ext cx="10582274" cy="65928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Filmpje </a:t>
            </a:r>
          </a:p>
          <a:p>
            <a:pPr>
              <a:buFont typeface="Wingdings" panose="05000000000000000000" pitchFamily="2" charset="2"/>
              <a:buChar char="ü"/>
            </a:pPr>
            <a:r>
              <a:rPr lang="nl-NL" sz="2400" b="1" dirty="0" smtClean="0">
                <a:latin typeface="Calibri" charset="0"/>
                <a:ea typeface="Calibri" charset="0"/>
                <a:cs typeface="Calibri" charset="0"/>
              </a:rPr>
              <a:t> Opdracht </a:t>
            </a:r>
            <a:r>
              <a:rPr lang="nl-NL" sz="2400" b="1" dirty="0">
                <a:latin typeface="Calibri" charset="0"/>
                <a:ea typeface="Calibri" charset="0"/>
                <a:cs typeface="Calibri" charset="0"/>
              </a:rPr>
              <a:t>2, blz. </a:t>
            </a:r>
            <a:r>
              <a:rPr lang="nl-NL" sz="2400" b="1" dirty="0" smtClean="0">
                <a:latin typeface="Calibri" charset="0"/>
                <a:ea typeface="Calibri" charset="0"/>
                <a:cs typeface="Calibri" charset="0"/>
              </a:rPr>
              <a:t>19</a:t>
            </a:r>
            <a:endParaRPr lang="nl-NL" sz="2400" b="1" dirty="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 In </a:t>
            </a:r>
            <a:r>
              <a:rPr lang="nl-NL" sz="2400" b="1" dirty="0">
                <a:latin typeface="Calibri" charset="0"/>
                <a:ea typeface="Calibri" charset="0"/>
                <a:cs typeface="Calibri" charset="0"/>
              </a:rPr>
              <a:t>groepjes van vier</a:t>
            </a:r>
          </a:p>
          <a:p>
            <a:pPr>
              <a:buFont typeface="Wingdings" panose="05000000000000000000" pitchFamily="2" charset="2"/>
              <a:buChar char="ü"/>
            </a:pPr>
            <a:r>
              <a:rPr lang="nl-NL" sz="2400" b="1" dirty="0" smtClean="0">
                <a:latin typeface="Calibri" charset="0"/>
                <a:ea typeface="Calibri" charset="0"/>
                <a:cs typeface="Calibri" charset="0"/>
              </a:rPr>
              <a:t> 10 </a:t>
            </a:r>
            <a:r>
              <a:rPr lang="nl-NL" sz="2400" b="1" dirty="0">
                <a:latin typeface="Calibri" charset="0"/>
                <a:ea typeface="Calibri" charset="0"/>
                <a:cs typeface="Calibri" charset="0"/>
              </a:rPr>
              <a:t>minuten</a:t>
            </a:r>
          </a:p>
          <a:p>
            <a:pPr>
              <a:buFont typeface="Wingdings" panose="05000000000000000000" pitchFamily="2" charset="2"/>
              <a:buChar char="ü"/>
            </a:pPr>
            <a:r>
              <a:rPr lang="nl-NL" sz="2400" b="1" dirty="0" smtClean="0">
                <a:latin typeface="Calibri" charset="0"/>
                <a:ea typeface="Calibri" charset="0"/>
                <a:cs typeface="Calibri" charset="0"/>
              </a:rPr>
              <a:t> Het </a:t>
            </a:r>
            <a:r>
              <a:rPr lang="nl-NL" sz="2400" b="1" dirty="0">
                <a:latin typeface="Calibri" charset="0"/>
                <a:ea typeface="Calibri" charset="0"/>
                <a:cs typeface="Calibri" charset="0"/>
              </a:rPr>
              <a:t>filmpje moet de volgende les af zijn.</a:t>
            </a:r>
          </a:p>
          <a:p>
            <a:pPr marL="0" indent="0">
              <a:buNone/>
            </a:pPr>
            <a:endParaRPr lang="nl-NL" sz="2400" i="1" dirty="0">
              <a:solidFill>
                <a:srgbClr val="00B0F0"/>
              </a:solidFill>
            </a:endParaRPr>
          </a:p>
          <a:p>
            <a:pPr marL="0" indent="0">
              <a:buNone/>
            </a:pPr>
            <a:r>
              <a:rPr lang="nl-NL" sz="2400" b="1" dirty="0">
                <a:latin typeface="Calibri" charset="0"/>
                <a:ea typeface="Calibri" charset="0"/>
                <a:cs typeface="Calibri" charset="0"/>
              </a:rPr>
              <a:t>Stap 1 </a:t>
            </a:r>
            <a:r>
              <a:rPr lang="nl-NL" sz="2400" dirty="0">
                <a:latin typeface="Calibri" charset="0"/>
                <a:ea typeface="Calibri" charset="0"/>
                <a:cs typeface="Calibri" charset="0"/>
                <a:sym typeface="Wingdings" panose="05000000000000000000" pitchFamily="2" charset="2"/>
              </a:rPr>
              <a:t>Maak in de les een verhaal (script) voor een filmpje van maximaal 4 minuten</a:t>
            </a:r>
            <a:r>
              <a:rPr lang="nl-NL" sz="2400" b="1" dirty="0">
                <a:latin typeface="Calibri" charset="0"/>
                <a:ea typeface="Calibri" charset="0"/>
                <a:cs typeface="Calibri" charset="0"/>
                <a:sym typeface="Wingdings" panose="05000000000000000000" pitchFamily="2" charset="2"/>
              </a:rPr>
              <a:t>. </a:t>
            </a:r>
          </a:p>
          <a:p>
            <a:pPr marL="0" lvl="0" indent="0">
              <a:buNone/>
            </a:pPr>
            <a:endParaRPr lang="nl-NL" sz="800" dirty="0" smtClean="0">
              <a:latin typeface="Calibri" charset="0"/>
              <a:ea typeface="Calibri" charset="0"/>
              <a:cs typeface="Calibri" charset="0"/>
            </a:endParaRPr>
          </a:p>
          <a:p>
            <a:pPr marL="0" lvl="0" indent="0">
              <a:buNone/>
            </a:pPr>
            <a:r>
              <a:rPr lang="nl-NL" sz="2400" dirty="0" smtClean="0">
                <a:latin typeface="Calibri" charset="0"/>
                <a:ea typeface="Calibri" charset="0"/>
                <a:cs typeface="Calibri" charset="0"/>
              </a:rPr>
              <a:t>Het </a:t>
            </a:r>
            <a:r>
              <a:rPr lang="nl-NL" sz="2400" dirty="0">
                <a:latin typeface="Calibri" charset="0"/>
                <a:ea typeface="Calibri" charset="0"/>
                <a:cs typeface="Calibri" charset="0"/>
              </a:rPr>
              <a:t>is belangrijk dat de volgende drie punten in het filmpje terugkomen:</a:t>
            </a:r>
          </a:p>
          <a:p>
            <a:pPr marL="457200" lvl="0" indent="-457200">
              <a:buFont typeface="+mj-lt"/>
              <a:buAutoNum type="arabicPeriod"/>
            </a:pPr>
            <a:r>
              <a:rPr lang="nl-NL" sz="2400" dirty="0">
                <a:latin typeface="Calibri" charset="0"/>
                <a:ea typeface="Calibri" charset="0"/>
                <a:cs typeface="Calibri" charset="0"/>
              </a:rPr>
              <a:t>Aan welke dingen geven jongeren hun geld uit, en waarom? (bijvoorbeeld status, groepsdruk, enz.).</a:t>
            </a:r>
          </a:p>
          <a:p>
            <a:pPr marL="457200" lvl="0" indent="-457200">
              <a:buFont typeface="+mj-lt"/>
              <a:buAutoNum type="arabicPeriod"/>
            </a:pPr>
            <a:r>
              <a:rPr lang="nl-NL" sz="2400" dirty="0">
                <a:latin typeface="Calibri" charset="0"/>
                <a:ea typeface="Calibri" charset="0"/>
                <a:cs typeface="Calibri" charset="0"/>
              </a:rPr>
              <a:t>Hoe kunnen jongeren op een slimme manier op hun uitgaven besparen? </a:t>
            </a:r>
          </a:p>
          <a:p>
            <a:pPr marL="457200" lvl="0" indent="-457200">
              <a:buFont typeface="+mj-lt"/>
              <a:buAutoNum type="arabicPeriod"/>
            </a:pPr>
            <a:r>
              <a:rPr lang="nl-NL" sz="2400" dirty="0">
                <a:latin typeface="Calibri" charset="0"/>
                <a:ea typeface="Calibri" charset="0"/>
                <a:cs typeface="Calibri" charset="0"/>
              </a:rPr>
              <a:t>Hoe kunnen jongeren aan meer inkomsten komen</a:t>
            </a:r>
            <a:r>
              <a:rPr lang="nl-NL" sz="2400" dirty="0" smtClean="0">
                <a:latin typeface="Calibri" charset="0"/>
                <a:ea typeface="Calibri" charset="0"/>
                <a:cs typeface="Calibri" charset="0"/>
              </a:rPr>
              <a:t>?</a:t>
            </a:r>
            <a:endParaRPr lang="nl-NL" sz="2400" dirty="0">
              <a:latin typeface="Calibri" charset="0"/>
              <a:ea typeface="Calibri" charset="0"/>
              <a:cs typeface="Calibri" charset="0"/>
            </a:endParaRPr>
          </a:p>
        </p:txBody>
      </p:sp>
      <p:pic>
        <p:nvPicPr>
          <p:cNvPr id="10" name="Afbeelding 9"/>
          <p:cNvPicPr>
            <a:picLocks noChangeAspect="1"/>
          </p:cNvPicPr>
          <p:nvPr/>
        </p:nvPicPr>
        <p:blipFill>
          <a:blip r:embed="rId3" cstate="print"/>
          <a:stretch>
            <a:fillRect/>
          </a:stretch>
        </p:blipFill>
        <p:spPr>
          <a:xfrm>
            <a:off x="8352716" y="532392"/>
            <a:ext cx="3216984" cy="2934708"/>
          </a:xfrm>
          <a:prstGeom prst="rect">
            <a:avLst/>
          </a:prstGeom>
        </p:spPr>
      </p:pic>
    </p:spTree>
    <p:extLst>
      <p:ext uri="{BB962C8B-B14F-4D97-AF65-F5344CB8AC3E}">
        <p14:creationId xmlns:p14="http://schemas.microsoft.com/office/powerpoint/2010/main" val="2273633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695326" y="620713"/>
            <a:ext cx="8461374" cy="53990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latin typeface="Calibri" charset="0"/>
                <a:ea typeface="Calibri" charset="0"/>
                <a:cs typeface="Calibri" charset="0"/>
              </a:rPr>
              <a:t>Stap 3</a:t>
            </a:r>
            <a:endParaRPr lang="nl-NL" sz="2400" dirty="0">
              <a:latin typeface="Calibri" charset="0"/>
              <a:ea typeface="Calibri" charset="0"/>
              <a:cs typeface="Calibri" charset="0"/>
            </a:endParaRPr>
          </a:p>
          <a:p>
            <a:pPr marL="0" indent="0">
              <a:buNone/>
            </a:pPr>
            <a:r>
              <a:rPr lang="nl-NL" sz="2400" dirty="0">
                <a:latin typeface="Calibri" charset="0"/>
                <a:ea typeface="Calibri" charset="0"/>
                <a:cs typeface="Calibri" charset="0"/>
              </a:rPr>
              <a:t>Ga </a:t>
            </a:r>
            <a:r>
              <a:rPr lang="nl-NL" sz="2400" i="1" dirty="0">
                <a:latin typeface="Calibri" charset="0"/>
                <a:ea typeface="Calibri" charset="0"/>
                <a:cs typeface="Calibri" charset="0"/>
              </a:rPr>
              <a:t>na schooltijd </a:t>
            </a:r>
            <a:r>
              <a:rPr lang="nl-NL" sz="2400" dirty="0">
                <a:latin typeface="Calibri" charset="0"/>
                <a:ea typeface="Calibri" charset="0"/>
                <a:cs typeface="Calibri" charset="0"/>
              </a:rPr>
              <a:t>met je groepje het script filmen. Zorg ervoor dat jullie filmpje door middelbare scholieren goed te begrijpen is! </a:t>
            </a:r>
            <a:endParaRPr lang="nl-NL" sz="2400" dirty="0" smtClean="0">
              <a:latin typeface="Calibri" charset="0"/>
              <a:ea typeface="Calibri" charset="0"/>
              <a:cs typeface="Calibri" charset="0"/>
            </a:endParaRPr>
          </a:p>
          <a:p>
            <a:pPr marL="0" indent="0">
              <a:buNone/>
            </a:pPr>
            <a:endParaRPr lang="nl-NL" sz="2400" b="1" dirty="0">
              <a:latin typeface="Calibri" charset="0"/>
              <a:ea typeface="Calibri" charset="0"/>
              <a:cs typeface="Calibri" charset="0"/>
            </a:endParaRPr>
          </a:p>
          <a:p>
            <a:pPr marL="0" indent="0">
              <a:buNone/>
            </a:pPr>
            <a:r>
              <a:rPr lang="nl-NL" sz="2400" b="1" dirty="0">
                <a:latin typeface="Calibri" charset="0"/>
                <a:ea typeface="Calibri" charset="0"/>
                <a:cs typeface="Calibri" charset="0"/>
              </a:rPr>
              <a:t>Stap 4</a:t>
            </a:r>
          </a:p>
          <a:p>
            <a:pPr marL="0" indent="0">
              <a:buNone/>
            </a:pPr>
            <a:r>
              <a:rPr lang="nl-NL" sz="2400" dirty="0">
                <a:latin typeface="Calibri" charset="0"/>
                <a:ea typeface="Calibri" charset="0"/>
                <a:cs typeface="Calibri" charset="0"/>
              </a:rPr>
              <a:t>Bewerk het filmpje op de computer. Tip: Mac/</a:t>
            </a:r>
            <a:r>
              <a:rPr lang="nl-NL" sz="2400" dirty="0" err="1">
                <a:latin typeface="Calibri" charset="0"/>
                <a:ea typeface="Calibri" charset="0"/>
                <a:cs typeface="Calibri" charset="0"/>
              </a:rPr>
              <a:t>iphone</a:t>
            </a:r>
            <a:r>
              <a:rPr lang="nl-NL" sz="2400" dirty="0">
                <a:latin typeface="Calibri" charset="0"/>
                <a:ea typeface="Calibri" charset="0"/>
                <a:cs typeface="Calibri" charset="0"/>
              </a:rPr>
              <a:t> </a:t>
            </a:r>
            <a:r>
              <a:rPr lang="nl-NL" sz="2400" dirty="0" err="1">
                <a:latin typeface="Calibri" charset="0"/>
                <a:ea typeface="Calibri" charset="0"/>
                <a:cs typeface="Calibri" charset="0"/>
              </a:rPr>
              <a:t>iMovie</a:t>
            </a:r>
            <a:r>
              <a:rPr lang="nl-NL" sz="2400" dirty="0">
                <a:latin typeface="Calibri" charset="0"/>
                <a:ea typeface="Calibri" charset="0"/>
                <a:cs typeface="Calibri" charset="0"/>
              </a:rPr>
              <a:t>, Windows Moviemaker</a:t>
            </a:r>
            <a:r>
              <a:rPr lang="nl-NL" sz="2400" dirty="0" smtClean="0">
                <a:latin typeface="Calibri" charset="0"/>
                <a:ea typeface="Calibri" charset="0"/>
                <a:cs typeface="Calibri" charset="0"/>
              </a:rPr>
              <a:t>. </a:t>
            </a:r>
          </a:p>
          <a:p>
            <a:pPr marL="0" indent="0">
              <a:buNone/>
            </a:pPr>
            <a:r>
              <a:rPr lang="nl-NL" sz="2400" dirty="0" smtClean="0">
                <a:latin typeface="Calibri" charset="0"/>
                <a:ea typeface="Calibri" charset="0"/>
                <a:cs typeface="Calibri" charset="0"/>
              </a:rPr>
              <a:t>	</a:t>
            </a:r>
          </a:p>
          <a:p>
            <a:pPr marL="0" indent="0">
              <a:buNone/>
            </a:pPr>
            <a:r>
              <a:rPr lang="nl-NL" sz="2400" b="1" dirty="0" smtClean="0">
                <a:latin typeface="Calibri" charset="0"/>
                <a:ea typeface="Calibri" charset="0"/>
                <a:cs typeface="Calibri" charset="0"/>
              </a:rPr>
              <a:t>Stap </a:t>
            </a:r>
            <a:r>
              <a:rPr lang="nl-NL" sz="2400" b="1" dirty="0">
                <a:latin typeface="Calibri" charset="0"/>
                <a:ea typeface="Calibri" charset="0"/>
                <a:cs typeface="Calibri" charset="0"/>
              </a:rPr>
              <a:t>5        </a:t>
            </a:r>
          </a:p>
          <a:p>
            <a:pPr marL="0" indent="0">
              <a:buNone/>
            </a:pPr>
            <a:r>
              <a:rPr lang="nl-NL" sz="2400" dirty="0">
                <a:latin typeface="Calibri" charset="0"/>
                <a:ea typeface="Calibri" charset="0"/>
                <a:cs typeface="Calibri" charset="0"/>
              </a:rPr>
              <a:t>Het filmpje mag maximaal 4 minuten duren</a:t>
            </a:r>
            <a:r>
              <a:rPr lang="nl-NL" sz="2400" dirty="0" smtClean="0">
                <a:latin typeface="Calibri" charset="0"/>
                <a:ea typeface="Calibri" charset="0"/>
                <a:cs typeface="Calibri" charset="0"/>
              </a:rPr>
              <a:t>!</a:t>
            </a:r>
          </a:p>
          <a:p>
            <a:pPr marL="0" indent="0">
              <a:buNone/>
            </a:pPr>
            <a:endParaRPr lang="nl-NL" sz="2400" dirty="0">
              <a:latin typeface="Calibri" charset="0"/>
              <a:ea typeface="Calibri" charset="0"/>
              <a:cs typeface="Calibri" charset="0"/>
            </a:endParaRPr>
          </a:p>
          <a:p>
            <a:pPr marL="0" indent="0">
              <a:buNone/>
            </a:pPr>
            <a:r>
              <a:rPr lang="nl-NL" sz="2400" i="1" dirty="0">
                <a:solidFill>
                  <a:srgbClr val="28A532"/>
                </a:solidFill>
                <a:cs typeface="Calibri" panose="020F0502020204030204" pitchFamily="34" charset="0"/>
              </a:rPr>
              <a:t>Het groepje met het leukste filmpje ontvangt een leuke prijs</a:t>
            </a:r>
            <a:r>
              <a:rPr lang="nl-NL" sz="2400" i="1" dirty="0" smtClean="0">
                <a:solidFill>
                  <a:srgbClr val="28A532"/>
                </a:solidFill>
                <a:cs typeface="Calibri" panose="020F0502020204030204" pitchFamily="34" charset="0"/>
              </a:rPr>
              <a:t>!</a:t>
            </a:r>
            <a:r>
              <a:rPr lang="nl-NL" sz="2400" dirty="0" smtClean="0">
                <a:solidFill>
                  <a:srgbClr val="28A532"/>
                </a:solidFill>
                <a:latin typeface="Calibri" charset="0"/>
                <a:ea typeface="Calibri" charset="0"/>
                <a:cs typeface="Calibri" charset="0"/>
              </a:rPr>
              <a:t> </a:t>
            </a:r>
            <a:endParaRPr lang="nl-NL" sz="2400" dirty="0">
              <a:solidFill>
                <a:srgbClr val="28A532"/>
              </a:solidFill>
              <a:latin typeface="Calibri" charset="0"/>
              <a:ea typeface="Calibri" charset="0"/>
              <a:cs typeface="Calibri" charset="0"/>
            </a:endParaRPr>
          </a:p>
        </p:txBody>
      </p:sp>
      <p:pic>
        <p:nvPicPr>
          <p:cNvPr id="5" name="Afbeelding 4"/>
          <p:cNvPicPr>
            <a:picLocks noChangeAspect="1"/>
          </p:cNvPicPr>
          <p:nvPr/>
        </p:nvPicPr>
        <p:blipFill>
          <a:blip r:embed="rId3" cstate="print"/>
          <a:stretch>
            <a:fillRect/>
          </a:stretch>
        </p:blipFill>
        <p:spPr>
          <a:xfrm>
            <a:off x="8763652" y="3377836"/>
            <a:ext cx="2425047" cy="2993886"/>
          </a:xfrm>
          <a:prstGeom prst="rect">
            <a:avLst/>
          </a:prstGeom>
        </p:spPr>
      </p:pic>
    </p:spTree>
    <p:extLst>
      <p:ext uri="{BB962C8B-B14F-4D97-AF65-F5344CB8AC3E}">
        <p14:creationId xmlns:p14="http://schemas.microsoft.com/office/powerpoint/2010/main" val="213537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6" y="620713"/>
            <a:ext cx="11011992" cy="597058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endParaRPr lang="nl-NL" sz="2400" b="1" dirty="0" smtClean="0">
              <a:solidFill>
                <a:srgbClr val="28A532"/>
              </a:solidFill>
              <a:latin typeface="Calibri" charset="0"/>
              <a:ea typeface="Calibri" charset="0"/>
              <a:cs typeface="Calibri" charset="0"/>
            </a:endParaRPr>
          </a:p>
          <a:p>
            <a:pPr>
              <a:buFont typeface="Wingdings" panose="05000000000000000000" pitchFamily="2" charset="2"/>
              <a:buChar char="ü"/>
            </a:pPr>
            <a:r>
              <a:rPr lang="nl-NL" sz="2400" b="1" dirty="0">
                <a:latin typeface="Calibri" charset="0"/>
                <a:ea typeface="Calibri" charset="0"/>
                <a:cs typeface="Calibri" charset="0"/>
              </a:rPr>
              <a:t>Opdracht </a:t>
            </a:r>
            <a:r>
              <a:rPr lang="nl-NL" sz="2400" b="1" dirty="0" smtClean="0">
                <a:latin typeface="Calibri" charset="0"/>
                <a:ea typeface="Calibri" charset="0"/>
                <a:cs typeface="Calibri" charset="0"/>
              </a:rPr>
              <a:t>3, blz. 20</a:t>
            </a:r>
            <a:endParaRPr lang="nl-NL" sz="2400" b="1" dirty="0">
              <a:latin typeface="Calibri" charset="0"/>
              <a:ea typeface="Calibri" charset="0"/>
              <a:cs typeface="Calibri" charset="0"/>
            </a:endParaRPr>
          </a:p>
          <a:p>
            <a:pPr marL="0" indent="0">
              <a:buNone/>
            </a:pPr>
            <a:endParaRPr lang="nl-NL" sz="1800" dirty="0" smtClean="0">
              <a:latin typeface="Calibri" charset="0"/>
              <a:ea typeface="Calibri" charset="0"/>
              <a:cs typeface="Calibri" charset="0"/>
            </a:endParaRPr>
          </a:p>
          <a:p>
            <a:pPr marL="0" indent="0">
              <a:buNone/>
            </a:pPr>
            <a:r>
              <a:rPr lang="nl-NL" sz="2400" dirty="0">
                <a:cs typeface="Arial" panose="020B0604020202020204" pitchFamily="34" charset="0"/>
              </a:rPr>
              <a:t>Ga in gesprek met je (</a:t>
            </a:r>
            <a:r>
              <a:rPr lang="nl-NL" sz="2400" dirty="0" smtClean="0">
                <a:cs typeface="Arial" panose="020B0604020202020204" pitchFamily="34" charset="0"/>
              </a:rPr>
              <a:t>groot)ouders </a:t>
            </a:r>
            <a:r>
              <a:rPr lang="nl-NL" sz="2400" dirty="0">
                <a:cs typeface="Arial" panose="020B0604020202020204" pitchFamily="34" charset="0"/>
              </a:rPr>
              <a:t>over manieren om geld te verdienen: </a:t>
            </a:r>
          </a:p>
          <a:p>
            <a:pPr marL="457200" lvl="0" indent="-457200">
              <a:buFont typeface="+mj-lt"/>
              <a:buAutoNum type="alphaLcPeriod"/>
            </a:pPr>
            <a:r>
              <a:rPr lang="nl-NL" sz="2400" dirty="0" smtClean="0">
                <a:cs typeface="Arial" panose="020B0604020202020204" pitchFamily="34" charset="0"/>
              </a:rPr>
              <a:t>Welke </a:t>
            </a:r>
            <a:r>
              <a:rPr lang="nl-NL" sz="2400" dirty="0">
                <a:cs typeface="Arial" panose="020B0604020202020204" pitchFamily="34" charset="0"/>
              </a:rPr>
              <a:t>tips hebben zij allemaal om geld te verdienen?</a:t>
            </a:r>
          </a:p>
          <a:p>
            <a:pPr marL="457200" indent="-457200">
              <a:buFont typeface="+mj-lt"/>
              <a:buAutoNum type="alphaLcPeriod"/>
            </a:pPr>
            <a:r>
              <a:rPr lang="nl-NL" sz="2400" dirty="0" smtClean="0">
                <a:cs typeface="Arial" panose="020B0604020202020204" pitchFamily="34" charset="0"/>
              </a:rPr>
              <a:t>Kun </a:t>
            </a:r>
            <a:r>
              <a:rPr lang="nl-NL" sz="2400" dirty="0">
                <a:cs typeface="Arial" panose="020B0604020202020204" pitchFamily="34" charset="0"/>
              </a:rPr>
              <a:t>je misschien geld verdienen door klusjes te doen in huis?</a:t>
            </a:r>
          </a:p>
          <a:p>
            <a:pPr marL="514350" indent="-514350">
              <a:buFont typeface="+mj-lt"/>
              <a:buAutoNum type="alphaLcPeriod"/>
            </a:pPr>
            <a:r>
              <a:rPr lang="nl-NL" sz="2400" dirty="0" smtClean="0">
                <a:cs typeface="Arial" panose="020B0604020202020204" pitchFamily="34" charset="0"/>
              </a:rPr>
              <a:t>Komt </a:t>
            </a:r>
            <a:r>
              <a:rPr lang="nl-NL" sz="2400" dirty="0">
                <a:cs typeface="Arial" panose="020B0604020202020204" pitchFamily="34" charset="0"/>
              </a:rPr>
              <a:t>de hoogte van jouw zakgeld overeen met wat scholieren van </a:t>
            </a:r>
            <a:r>
              <a:rPr lang="nl-NL" sz="2400" dirty="0" smtClean="0">
                <a:cs typeface="Arial" panose="020B0604020202020204" pitchFamily="34" charset="0"/>
              </a:rPr>
              <a:t>jouw </a:t>
            </a:r>
            <a:r>
              <a:rPr lang="nl-NL" sz="2400" dirty="0">
                <a:cs typeface="Arial" panose="020B0604020202020204" pitchFamily="34" charset="0"/>
              </a:rPr>
              <a:t>leeftijd krijgen?</a:t>
            </a:r>
          </a:p>
          <a:p>
            <a:pPr marL="457200" indent="-457200">
              <a:buFont typeface="+mj-lt"/>
              <a:buAutoNum type="alphaLcPeriod"/>
            </a:pPr>
            <a:r>
              <a:rPr lang="nl-NL" sz="2400" dirty="0" smtClean="0"/>
              <a:t>Als </a:t>
            </a:r>
            <a:r>
              <a:rPr lang="nl-NL" sz="2400" dirty="0"/>
              <a:t>je je minder zakgeld krijgt in vergelijking met scholieren van </a:t>
            </a:r>
            <a:r>
              <a:rPr lang="nl-NL" sz="2400" dirty="0" smtClean="0"/>
              <a:t>jouw </a:t>
            </a:r>
            <a:r>
              <a:rPr lang="nl-NL" sz="2400" dirty="0"/>
              <a:t>leeftijd, probeer dan met je ouders te onderhandelen over de </a:t>
            </a:r>
            <a:r>
              <a:rPr lang="nl-NL" sz="2400" dirty="0" smtClean="0"/>
              <a:t>hoogte </a:t>
            </a:r>
            <a:r>
              <a:rPr lang="nl-NL" sz="2400" dirty="0"/>
              <a:t>van het zakgeld? </a:t>
            </a:r>
          </a:p>
          <a:p>
            <a:pPr marL="0" indent="0">
              <a:buNone/>
            </a:pPr>
            <a:endParaRPr lang="nl-NL" sz="2400" dirty="0" smtClean="0"/>
          </a:p>
          <a:p>
            <a:pPr marL="0" indent="0">
              <a:buNone/>
            </a:pPr>
            <a:r>
              <a:rPr lang="nl-NL" sz="2400" dirty="0" smtClean="0"/>
              <a:t>Krijg </a:t>
            </a:r>
            <a:r>
              <a:rPr lang="nl-NL" sz="2400" dirty="0"/>
              <a:t>je (nog) geen zakgeld, overtuig dan je ouders van het belang van zakgeld geven. </a:t>
            </a:r>
          </a:p>
          <a:p>
            <a:pPr marL="0" indent="0">
              <a:buNone/>
            </a:pPr>
            <a:r>
              <a:rPr lang="nl-NL" sz="2400" dirty="0" smtClean="0"/>
              <a:t>Lees </a:t>
            </a:r>
            <a:r>
              <a:rPr lang="nl-NL" sz="2400" dirty="0"/>
              <a:t>hier over op </a:t>
            </a:r>
            <a:r>
              <a:rPr lang="nl-NL" sz="2400" dirty="0">
                <a:hlinkClick r:id="rId3"/>
              </a:rPr>
              <a:t>https://www.nibud.nl/consumenten/zakgeld/</a:t>
            </a:r>
            <a:endParaRPr lang="nl-NL" sz="2400" dirty="0">
              <a:cs typeface="Arial" panose="020B0604020202020204" pitchFamily="34" charset="0"/>
            </a:endParaRPr>
          </a:p>
        </p:txBody>
      </p:sp>
    </p:spTree>
    <p:extLst>
      <p:ext uri="{BB962C8B-B14F-4D97-AF65-F5344CB8AC3E}">
        <p14:creationId xmlns:p14="http://schemas.microsoft.com/office/powerpoint/2010/main" val="303610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950</Words>
  <Application>Microsoft Office PowerPoint</Application>
  <PresentationFormat>Breedbeeld</PresentationFormat>
  <Paragraphs>107</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Wingdings</vt:lpstr>
      <vt:lpstr>1_Kantoorthema</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LocalUser</dc:creator>
  <cp:lastModifiedBy>A. Amagir</cp:lastModifiedBy>
  <cp:revision>153</cp:revision>
  <cp:lastPrinted>2018-02-13T13:54:52Z</cp:lastPrinted>
  <dcterms:created xsi:type="dcterms:W3CDTF">2017-09-04T19:25:54Z</dcterms:created>
  <dcterms:modified xsi:type="dcterms:W3CDTF">2018-03-02T10:53:37Z</dcterms:modified>
</cp:coreProperties>
</file>