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60" r:id="rId2"/>
    <p:sldId id="304" r:id="rId3"/>
    <p:sldId id="299" r:id="rId4"/>
    <p:sldId id="298" r:id="rId5"/>
    <p:sldId id="300" r:id="rId6"/>
    <p:sldId id="301" r:id="rId7"/>
  </p:sldIdLst>
  <p:sldSz cx="12192000" cy="6858000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zan Pols" initials="SP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80696" autoAdjust="0"/>
  </p:normalViewPr>
  <p:slideViewPr>
    <p:cSldViewPr snapToGrid="0">
      <p:cViewPr varScale="1">
        <p:scale>
          <a:sx n="94" d="100"/>
          <a:sy n="94" d="100"/>
        </p:scale>
        <p:origin x="9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55CFA-4F94-8446-8AB4-28D3C10F86DE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D662E-E111-6443-9889-A6C7F909C68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1586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C1DAF-5D77-4377-A330-003DF386E0CB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751219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7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5270-7A1D-49CE-AC95-A50CE0007E3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6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 hier goed</a:t>
            </a:r>
            <a:r>
              <a:rPr lang="nl-NL" sz="120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bij stil, we willen dat leerlingen na deze lessen ook doorgaan met sparen!</a:t>
            </a:r>
            <a:endParaRPr lang="nl-NL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722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Bespreek als intro deze stelling! </a:t>
            </a:r>
            <a:r>
              <a:rPr lang="nl-NL" dirty="0" smtClean="0"/>
              <a:t>Leg uit wat een stelling is, er zijn vast leerlingen die dit niet weten. Vervolgens </a:t>
            </a:r>
            <a:r>
              <a:rPr lang="nl-NL" dirty="0"/>
              <a:t>gaan ze in groepjes</a:t>
            </a:r>
            <a:r>
              <a:rPr lang="nl-NL" baseline="0" dirty="0"/>
              <a:t> </a:t>
            </a:r>
            <a:r>
              <a:rPr lang="nl-NL" baseline="0" dirty="0" smtClean="0"/>
              <a:t>het stellingenspel spelen. De instructie staat op de volgende slide.</a:t>
            </a:r>
          </a:p>
          <a:p>
            <a:endParaRPr lang="nl-NL" baseline="0" dirty="0" smtClean="0"/>
          </a:p>
          <a:p>
            <a:r>
              <a:rPr lang="nl-NL" baseline="0" dirty="0" smtClean="0"/>
              <a:t>Eens of oneens en waarom?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6519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Instructie geven voor het spel. Eventueel ook regels bespreken, laat elkaar uitpraten, op</a:t>
            </a:r>
            <a:r>
              <a:rPr lang="nl-NL" baseline="0" dirty="0" smtClean="0"/>
              <a:t> luisterniveau aan de slag etc.</a:t>
            </a:r>
          </a:p>
          <a:p>
            <a:r>
              <a:rPr lang="nl-NL" baseline="0" dirty="0" smtClean="0"/>
              <a:t>Bespreek per groepje één stelling na, laat leerlingen uit het groepje zelf een stelling uitkiezen waar ze iets over willen zeggen.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7275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nabespreken!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237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Kort nabespreken</a:t>
            </a:r>
            <a:r>
              <a:rPr lang="nl-NL" dirty="0" smtClean="0"/>
              <a:t>. Leg uit wat impulsief betekent.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A5270-7A1D-49CE-AC95-A50CE0007E3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74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830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005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583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88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46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93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2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54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246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428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5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A44B-EF3C-4E37-82D9-9157AB1AA7E9}" type="datetimeFigureOut">
              <a:rPr lang="nl-NL" smtClean="0"/>
              <a:pPr/>
              <a:t>2-3-2018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BF96F-3D2E-458F-8DC3-428938DAEE2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74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Afgeronde rechthoek 11"/>
          <p:cNvSpPr/>
          <p:nvPr/>
        </p:nvSpPr>
        <p:spPr>
          <a:xfrm>
            <a:off x="-978409" y="620713"/>
            <a:ext cx="5437867" cy="14173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366522" y="810579"/>
            <a:ext cx="8939005" cy="5721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nl-NL" sz="4400" b="1" smtClean="0">
                <a:solidFill>
                  <a:srgbClr val="642275"/>
                </a:solidFill>
              </a:rPr>
              <a:t>SpaarWijs</a:t>
            </a:r>
            <a:endParaRPr lang="nl-NL" sz="4400" b="1" dirty="0" smtClean="0">
              <a:solidFill>
                <a:srgbClr val="642275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378846" y="1337894"/>
            <a:ext cx="938732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200">
                <a:solidFill>
                  <a:srgbClr val="28A532"/>
                </a:solidFill>
              </a:rPr>
              <a:t>Les </a:t>
            </a:r>
            <a:r>
              <a:rPr lang="nl-NL" sz="3200" smtClean="0">
                <a:solidFill>
                  <a:srgbClr val="28A532"/>
                </a:solidFill>
              </a:rPr>
              <a:t>8 </a:t>
            </a:r>
            <a:r>
              <a:rPr lang="nl-NL" sz="3200" b="1" dirty="0">
                <a:solidFill>
                  <a:srgbClr val="28A532"/>
                </a:solidFill>
              </a:rPr>
              <a:t>Droom bereiken!</a:t>
            </a:r>
          </a:p>
        </p:txBody>
      </p:sp>
    </p:spTree>
    <p:extLst>
      <p:ext uri="{BB962C8B-B14F-4D97-AF65-F5344CB8AC3E}">
        <p14:creationId xmlns:p14="http://schemas.microsoft.com/office/powerpoint/2010/main" val="765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427892" y="-2968918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95325" y="620713"/>
            <a:ext cx="5400675" cy="5175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Hoe gaat het met je spaardoel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</a:p>
          <a:p>
            <a:pPr marL="0" lvl="0" indent="0">
              <a:buNone/>
            </a:pPr>
            <a:endParaRPr lang="nl-NL" sz="24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2400" dirty="0"/>
              <a:t>Vandaag is de laatste les van </a:t>
            </a:r>
            <a:r>
              <a:rPr lang="nl-NL" sz="2400" dirty="0" err="1"/>
              <a:t>SpaarWijs</a:t>
            </a:r>
            <a:r>
              <a:rPr lang="nl-NL" sz="2400" dirty="0"/>
              <a:t>.</a:t>
            </a:r>
          </a:p>
          <a:p>
            <a:pPr>
              <a:buClr>
                <a:srgbClr val="28A532"/>
              </a:buClr>
            </a:pPr>
            <a:r>
              <a:rPr lang="nl-NL" sz="2400" dirty="0"/>
              <a:t>Hoe ga je de komende weken/maanden geconcentreerd </a:t>
            </a:r>
            <a:r>
              <a:rPr lang="nl-NL" sz="2400" dirty="0" smtClean="0"/>
              <a:t>blijven </a:t>
            </a:r>
            <a:r>
              <a:rPr lang="nl-NL" sz="2400" dirty="0"/>
              <a:t>op je spaardoel. </a:t>
            </a:r>
          </a:p>
          <a:p>
            <a:pPr>
              <a:buClr>
                <a:srgbClr val="28A532"/>
              </a:buClr>
            </a:pPr>
            <a:r>
              <a:rPr lang="nl-NL" sz="2400" dirty="0"/>
              <a:t>Kun je misschien afspraken maken met je maatje of iemand uit je </a:t>
            </a:r>
            <a:r>
              <a:rPr lang="nl-NL" sz="2400" dirty="0" smtClean="0"/>
              <a:t>familie</a:t>
            </a:r>
            <a:r>
              <a:rPr lang="nl-NL" sz="2400" dirty="0"/>
              <a:t>?</a:t>
            </a:r>
          </a:p>
          <a:p>
            <a:pPr>
              <a:buClr>
                <a:srgbClr val="28A532"/>
              </a:buClr>
            </a:pPr>
            <a:r>
              <a:rPr lang="nl-NL" sz="2400" dirty="0"/>
              <a:t>Noteer eventueel je gespaarde bedrag op de spaarladder.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99" y="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3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5" y="620713"/>
            <a:ext cx="8504945" cy="5175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Stelling</a:t>
            </a:r>
          </a:p>
          <a:p>
            <a:pPr marL="0" lvl="0" indent="0">
              <a:buNone/>
            </a:pPr>
            <a:endParaRPr lang="nl-NL" sz="2400" dirty="0" smtClean="0"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nl-NL" sz="2400" dirty="0"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nl-NL" sz="2400" dirty="0" smtClean="0">
              <a:cs typeface="Calibri" panose="020F0502020204030204" pitchFamily="34" charset="0"/>
            </a:endParaRPr>
          </a:p>
          <a:p>
            <a:pPr marL="0" lvl="0" indent="0">
              <a:buNone/>
            </a:pPr>
            <a:endParaRPr lang="nl-NL" sz="2400" dirty="0" smtClean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l-NL" sz="4200" dirty="0" smtClean="0"/>
              <a:t>“Geld </a:t>
            </a:r>
            <a:r>
              <a:rPr lang="nl-NL" sz="4200" dirty="0"/>
              <a:t>is er om </a:t>
            </a:r>
            <a:r>
              <a:rPr lang="nl-NL" sz="4200" b="1" dirty="0"/>
              <a:t>uitgegeven</a:t>
            </a:r>
            <a:r>
              <a:rPr lang="nl-NL" sz="4200" dirty="0"/>
              <a:t> te worden</a:t>
            </a:r>
            <a:r>
              <a:rPr lang="nl-NL" sz="4200" dirty="0" smtClean="0"/>
              <a:t>!”</a:t>
            </a:r>
            <a:endParaRPr lang="nl-NL" sz="4200" dirty="0"/>
          </a:p>
        </p:txBody>
      </p:sp>
    </p:spTree>
    <p:extLst>
      <p:ext uri="{BB962C8B-B14F-4D97-AF65-F5344CB8AC3E}">
        <p14:creationId xmlns:p14="http://schemas.microsoft.com/office/powerpoint/2010/main" val="177929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6" y="620713"/>
            <a:ext cx="10530692" cy="59705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Stellingenspel </a:t>
            </a:r>
            <a:r>
              <a:rPr lang="nl-NL" sz="3200" b="1" dirty="0" err="1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SpaarWijs</a:t>
            </a:r>
            <a:endParaRPr lang="nl-NL" sz="2400" b="1" dirty="0" smtClean="0">
              <a:solidFill>
                <a:srgbClr val="28A532"/>
              </a:solidFill>
              <a:latin typeface="Calibri" charset="0"/>
              <a:ea typeface="Calibri" charset="0"/>
              <a:cs typeface="Calibri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 20 </a:t>
            </a:r>
            <a:r>
              <a:rPr lang="nl-NL" sz="2400" b="1" dirty="0">
                <a:latin typeface="Calibri" charset="0"/>
                <a:ea typeface="Calibri" charset="0"/>
                <a:cs typeface="Calibri" charset="0"/>
              </a:rPr>
              <a:t>minuten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 b="1" dirty="0" smtClean="0">
                <a:latin typeface="Calibri" charset="0"/>
                <a:ea typeface="Calibri" charset="0"/>
                <a:cs typeface="Calibri" charset="0"/>
              </a:rPr>
              <a:t> Ongeveer 2 minuten per kaartje</a:t>
            </a:r>
            <a:endParaRPr lang="nl-NL" sz="2400" b="1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nl-NL" sz="1800" dirty="0" smtClean="0">
              <a:latin typeface="Calibri" charset="0"/>
              <a:ea typeface="Calibri" charset="0"/>
              <a:cs typeface="Calibri" charset="0"/>
            </a:endParaRPr>
          </a:p>
          <a:p>
            <a:pPr>
              <a:buClr>
                <a:srgbClr val="28A532"/>
              </a:buClr>
            </a:pPr>
            <a:r>
              <a:rPr lang="nl-NL" sz="2400" dirty="0"/>
              <a:t>Een gespreksleider: deze heeft de taak ervoor te zorgen dat alle groepsleden de kans krijgen om te reageren op de stelling.</a:t>
            </a:r>
          </a:p>
          <a:p>
            <a:pPr>
              <a:buClr>
                <a:srgbClr val="28A532"/>
              </a:buClr>
            </a:pPr>
            <a:r>
              <a:rPr lang="nl-NL" sz="2400" dirty="0"/>
              <a:t>Een notulist: deze heeft de taak het antwoord op de kaartjes kort op te </a:t>
            </a:r>
            <a:r>
              <a:rPr lang="nl-NL" sz="2400" dirty="0" smtClean="0"/>
              <a:t>schrijven (blz. </a:t>
            </a:r>
            <a:r>
              <a:rPr lang="nl-NL" sz="2400" smtClean="0"/>
              <a:t>27.</a:t>
            </a:r>
            <a:endParaRPr lang="nl-NL" sz="2400" dirty="0"/>
          </a:p>
          <a:p>
            <a:pPr>
              <a:buClr>
                <a:srgbClr val="28A532"/>
              </a:buClr>
            </a:pPr>
            <a:r>
              <a:rPr lang="nl-NL" sz="2400" dirty="0"/>
              <a:t>Aan het einde van de opdracht wordt van elk groepje één </a:t>
            </a:r>
            <a:r>
              <a:rPr lang="nl-NL" sz="2400" b="1" dirty="0"/>
              <a:t>willekeurige</a:t>
            </a:r>
            <a:r>
              <a:rPr lang="nl-NL" sz="2400" dirty="0"/>
              <a:t> leerling aangewezen om het groepsantwoord op een van de kaartjes te geven. </a:t>
            </a:r>
          </a:p>
        </p:txBody>
      </p:sp>
    </p:spTree>
    <p:extLst>
      <p:ext uri="{BB962C8B-B14F-4D97-AF65-F5344CB8AC3E}">
        <p14:creationId xmlns:p14="http://schemas.microsoft.com/office/powerpoint/2010/main" val="23758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5" y="620713"/>
            <a:ext cx="9841377" cy="5395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Stellingen Geld, Sparen en 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Schulden</a:t>
            </a:r>
            <a:endParaRPr lang="nl-NL" sz="2400" u="sng" dirty="0" smtClean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buNone/>
            </a:pPr>
            <a:endParaRPr lang="nl-NL" sz="2400" dirty="0"/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Als jongeren te veel geld uitgeven dan komt dat omdat ze indruk willen maken op anderen.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Als je geld wilt sparen, dan moet je een goede zelfbeheersing hebben.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Als je geld wilt sparen, dan moet je plekken vermijden waarvan je weet dat je daar geld uitgeeft.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Ik koop dingen die mijn vrienden ook kopen.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400" dirty="0"/>
              <a:t>Geld moet je voorzichtig uitgeven</a:t>
            </a:r>
            <a:r>
              <a:rPr lang="nl-NL" sz="2400" dirty="0" smtClean="0"/>
              <a:t>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0215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284850" y="-2786038"/>
            <a:ext cx="10631906" cy="854075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sz="4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192001" y="3119852"/>
            <a:ext cx="10515600" cy="435133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6"/>
            </a:pPr>
            <a:endParaRPr lang="nl-NL" dirty="0"/>
          </a:p>
          <a:p>
            <a:pPr marL="514350" indent="-514350">
              <a:buFont typeface="+mj-lt"/>
              <a:buAutoNum type="arabicPeriod" startAt="6"/>
            </a:pP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695325" y="620713"/>
            <a:ext cx="9841377" cy="5395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200" b="1" dirty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Stellingen Geld, Sparen en </a:t>
            </a:r>
            <a:r>
              <a:rPr lang="nl-NL" sz="3200" b="1" dirty="0" smtClean="0">
                <a:solidFill>
                  <a:srgbClr val="28A532"/>
                </a:solidFill>
                <a:latin typeface="Calibri" charset="0"/>
                <a:ea typeface="Calibri" charset="0"/>
                <a:cs typeface="Calibri" charset="0"/>
              </a:rPr>
              <a:t>Schulden</a:t>
            </a:r>
          </a:p>
          <a:p>
            <a:pPr marL="0" indent="0">
              <a:buNone/>
            </a:pPr>
            <a:endParaRPr lang="nl-NL" sz="2400" dirty="0" smtClean="0"/>
          </a:p>
          <a:p>
            <a:pPr marL="514350" lvl="0" indent="-514350">
              <a:buFont typeface="+mj-lt"/>
              <a:buAutoNum type="arabicPeriod" startAt="6"/>
            </a:pPr>
            <a:r>
              <a:rPr lang="nl-NL" sz="2400" dirty="0"/>
              <a:t>Jongeren komen in de schulden door een impulsieve houding.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nl-NL" sz="2400" dirty="0"/>
              <a:t>Jongeren komen in de schulden door mee te doen met rages en trends.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nl-NL" sz="2400" dirty="0"/>
              <a:t>Jongeren komen in de schulden doordat ze geen behoefte hebben om te sparen.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nl-NL" sz="2400" dirty="0"/>
              <a:t>Jongeren komen in de schulden doordat ze gevoelig zijn voor verleidingen.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nl-NL" sz="2400" dirty="0"/>
              <a:t>Elke maand wat geld sparen is een goede manier om niet in de schulden te komen.</a:t>
            </a:r>
          </a:p>
        </p:txBody>
      </p:sp>
    </p:spTree>
    <p:extLst>
      <p:ext uri="{BB962C8B-B14F-4D97-AF65-F5344CB8AC3E}">
        <p14:creationId xmlns:p14="http://schemas.microsoft.com/office/powerpoint/2010/main" val="16210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416</Words>
  <Application>Microsoft Office PowerPoint</Application>
  <PresentationFormat>Breedbeeld</PresentationFormat>
  <Paragraphs>50</Paragraphs>
  <Slides>6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1_Kantoorthema</vt:lpstr>
      <vt:lpstr>PowerPoint-presentatie</vt:lpstr>
      <vt:lpstr> </vt:lpstr>
      <vt:lpstr>PowerPoint-presentatie</vt:lpstr>
      <vt:lpstr>PowerPoint-presentatie</vt:lpstr>
      <vt:lpstr>PowerPoint-presentatie</vt:lpstr>
      <vt:lpstr> 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LocalUser</dc:creator>
  <cp:lastModifiedBy>A. Amagir</cp:lastModifiedBy>
  <cp:revision>217</cp:revision>
  <cp:lastPrinted>2018-02-14T13:54:31Z</cp:lastPrinted>
  <dcterms:created xsi:type="dcterms:W3CDTF">2017-09-04T19:25:54Z</dcterms:created>
  <dcterms:modified xsi:type="dcterms:W3CDTF">2018-03-02T10:57:23Z</dcterms:modified>
</cp:coreProperties>
</file>